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57" r:id="rId3"/>
    <p:sldId id="258" r:id="rId4"/>
    <p:sldId id="267" r:id="rId5"/>
    <p:sldId id="259" r:id="rId6"/>
    <p:sldId id="260" r:id="rId7"/>
    <p:sldId id="261" r:id="rId8"/>
    <p:sldId id="262" r:id="rId9"/>
    <p:sldId id="263" r:id="rId10"/>
    <p:sldId id="264" r:id="rId11"/>
    <p:sldId id="268" r:id="rId12"/>
    <p:sldId id="266" r:id="rId13"/>
    <p:sldId id="270" r:id="rId14"/>
    <p:sldId id="269" r:id="rId15"/>
    <p:sldId id="271" r:id="rId16"/>
  </p:sldIdLst>
  <p:sldSz cx="12192000" cy="6858000"/>
  <p:notesSz cx="6858000" cy="9144000"/>
  <p:embeddedFontLst>
    <p:embeddedFont>
      <p:font typeface="Montserrat" panose="00000500000000000000" pitchFamily="2" charset="0"/>
      <p:regular r:id="rId18"/>
      <p:bold r:id="rId19"/>
      <p:italic r:id="rId20"/>
      <p:boldItalic r:id="rId21"/>
    </p:embeddedFont>
    <p:embeddedFont>
      <p:font typeface="Montserrat Light" panose="00000400000000000000" pitchFamily="2" charset="0"/>
      <p:regular r:id="rId22"/>
      <p:bold r:id="rId23"/>
      <p:italic r:id="rId24"/>
      <p:boldItalic r:id="rId25"/>
    </p:embeddedFont>
    <p:embeddedFont>
      <p:font typeface="Montserrat Medium" panose="00000600000000000000" pitchFamily="2" charset="0"/>
      <p:regular r:id="rId26"/>
      <p:bold r:id="rId27"/>
      <p:italic r:id="rId28"/>
      <p:boldItalic r:id="rId29"/>
    </p:embeddedFont>
    <p:embeddedFont>
      <p:font typeface="Montserrat SemiBold" panose="00000700000000000000" pitchFamily="2" charset="0"/>
      <p:regular r:id="rId30"/>
      <p:bold r:id="rId31"/>
      <p:italic r:id="rId32"/>
      <p:boldItalic r:id="rId33"/>
    </p:embeddedFont>
    <p:embeddedFont>
      <p:font typeface="Play" panose="020B0604020202020204" charset="0"/>
      <p:regular r:id="rId34"/>
      <p:bold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6" roundtripDataSignature="AMtx7mhTQt5/xfIjcrdF/APGfwoEmVF5I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86" d="100"/>
          <a:sy n="86" d="100"/>
        </p:scale>
        <p:origin x="36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9" Type="http://schemas.openxmlformats.org/officeDocument/2006/relationships/theme" Target="theme/theme1.xml"/><Relationship Id="rId21" Type="http://schemas.openxmlformats.org/officeDocument/2006/relationships/font" Target="fonts/font4.fntdata"/><Relationship Id="rId34" Type="http://schemas.openxmlformats.org/officeDocument/2006/relationships/font" Target="fonts/font1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font" Target="fonts/font18.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54795424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4934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31a12e38fd8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g31a12e38fd8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92192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1a12e38fd8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3" name="Google Shape;103;g31a12e38fd8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52118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1a12e38fd8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1a12e38fd8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4338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1a12e38fd8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g31a12e38fd8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16781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1a12e38fd8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g31a12e38fd8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8582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1a12e38fd8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g31a12e38fd8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2077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1a12e38fd8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g31a12e38fd8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4149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1a12e38fd8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g31a12e38fd8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7469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1a12e38fd8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 name="Google Shape;171;g31a12e38fd8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3184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1a12e38fd8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 name="Google Shape;171;g31a12e38fd8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1812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1a12e38fd8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g31a12e38fd8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80943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1a12e38fd8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g31a12e38fd8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2934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1a12e38fd8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g31a12e38fd8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324963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1a12e38fd8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g31a12e38fd8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815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lt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14" name="Google Shape;1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EAEAEA"/>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1pPr>
            <a:lvl2pPr marL="0" marR="0" lvl="1" indent="0" algn="r">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2pPr>
            <a:lvl3pPr marL="0" marR="0" lvl="2" indent="0" algn="r">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3pPr>
            <a:lvl4pPr marL="0" marR="0" lvl="3" indent="0" algn="r">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4pPr>
            <a:lvl5pPr marL="0" marR="0" lvl="4" indent="0" algn="r">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5pPr>
            <a:lvl6pPr marL="0" marR="0" lvl="5" indent="0" algn="r">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6pPr>
            <a:lvl7pPr marL="0" marR="0" lvl="6" indent="0" algn="r">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7pPr>
            <a:lvl8pPr marL="0" marR="0" lvl="7" indent="0" algn="r">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8pPr>
            <a:lvl9pPr marL="0" marR="0" lvl="8" indent="0" algn="r">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5"/>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5"/>
          <p:cNvSpPr txBox="1">
            <a:spLocks noGrp="1"/>
          </p:cNvSpPr>
          <p:nvPr>
            <p:ph type="body" idx="1"/>
          </p:nvPr>
        </p:nvSpPr>
        <p:spPr>
          <a:xfrm>
            <a:off x="838200" y="1825625"/>
            <a:ext cx="10515600" cy="4351337"/>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20" name="Google Shape;2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EAEAEA"/>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1pPr>
            <a:lvl2pPr marL="0" marR="0" lvl="1" indent="0" algn="r">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2pPr>
            <a:lvl3pPr marL="0" marR="0" lvl="2" indent="0" algn="r">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3pPr>
            <a:lvl4pPr marL="0" marR="0" lvl="3" indent="0" algn="r">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4pPr>
            <a:lvl5pPr marL="0" marR="0" lvl="4" indent="0" algn="r">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5pPr>
            <a:lvl6pPr marL="0" marR="0" lvl="5" indent="0" algn="r">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6pPr>
            <a:lvl7pPr marL="0" marR="0" lvl="6" indent="0" algn="r">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7pPr>
            <a:lvl8pPr marL="0" marR="0" lvl="7" indent="0" algn="r">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8pPr>
            <a:lvl9pPr marL="0" marR="0" lvl="8" indent="0" algn="r">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26" name="Google Shape;26;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EAEAEA"/>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1pPr>
            <a:lvl2pPr marL="0" marR="0" lvl="1"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2pPr>
            <a:lvl3pPr marL="0" marR="0" lvl="2"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3pPr>
            <a:lvl4pPr marL="0" marR="0" lvl="3"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4pPr>
            <a:lvl5pPr marL="0" marR="0" lvl="4"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5pPr>
            <a:lvl6pPr marL="0" marR="0" lvl="5"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6pPr>
            <a:lvl7pPr marL="0" marR="0" lvl="6"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7pPr>
            <a:lvl8pPr marL="0" marR="0" lvl="7"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8pPr>
            <a:lvl9pPr marL="0" marR="0" lvl="8"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7"/>
          <p:cNvSpPr txBox="1">
            <a:spLocks noGrp="1"/>
          </p:cNvSpPr>
          <p:nvPr>
            <p:ph type="body" idx="1"/>
          </p:nvPr>
        </p:nvSpPr>
        <p:spPr>
          <a:xfrm rot="5400000">
            <a:off x="3920332" y="-1256507"/>
            <a:ext cx="4351337"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32" name="Google Shape;3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EAEAEA"/>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1pPr>
            <a:lvl2pPr marL="0" marR="0" lvl="1"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2pPr>
            <a:lvl3pPr marL="0" marR="0" lvl="2"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3pPr>
            <a:lvl4pPr marL="0" marR="0" lvl="3"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4pPr>
            <a:lvl5pPr marL="0" marR="0" lvl="4"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5pPr>
            <a:lvl6pPr marL="0" marR="0" lvl="5"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6pPr>
            <a:lvl7pPr marL="0" marR="0" lvl="6"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7pPr>
            <a:lvl8pPr marL="0" marR="0" lvl="7"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8pPr>
            <a:lvl9pPr marL="0" marR="0" lvl="8"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8"/>
          <p:cNvSpPr>
            <a:spLocks noGrp="1"/>
          </p:cNvSpPr>
          <p:nvPr>
            <p:ph type="pic" idx="2"/>
          </p:nvPr>
        </p:nvSpPr>
        <p:spPr>
          <a:xfrm>
            <a:off x="5183188" y="987425"/>
            <a:ext cx="6172200" cy="4873625"/>
          </a:xfrm>
          <a:prstGeom prst="rect">
            <a:avLst/>
          </a:prstGeom>
          <a:noFill/>
          <a:ln>
            <a:noFill/>
          </a:ln>
        </p:spPr>
      </p:sp>
      <p:sp>
        <p:nvSpPr>
          <p:cNvPr id="38" name="Google Shape;38;p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lt1"/>
              </a:buClr>
              <a:buSzPts val="1600"/>
              <a:buNone/>
              <a:defRPr sz="1600"/>
            </a:lvl1pPr>
            <a:lvl2pPr marL="914400" lvl="1" indent="-228600" algn="l">
              <a:lnSpc>
                <a:spcPct val="90000"/>
              </a:lnSpc>
              <a:spcBef>
                <a:spcPts val="500"/>
              </a:spcBef>
              <a:spcAft>
                <a:spcPts val="0"/>
              </a:spcAft>
              <a:buClr>
                <a:schemeClr val="lt1"/>
              </a:buClr>
              <a:buSzPts val="1400"/>
              <a:buNone/>
              <a:defRPr sz="1400"/>
            </a:lvl2pPr>
            <a:lvl3pPr marL="1371600" lvl="2" indent="-228600" algn="l">
              <a:lnSpc>
                <a:spcPct val="90000"/>
              </a:lnSpc>
              <a:spcBef>
                <a:spcPts val="500"/>
              </a:spcBef>
              <a:spcAft>
                <a:spcPts val="0"/>
              </a:spcAft>
              <a:buClr>
                <a:schemeClr val="lt1"/>
              </a:buClr>
              <a:buSzPts val="1200"/>
              <a:buNone/>
              <a:defRPr sz="1200"/>
            </a:lvl3pPr>
            <a:lvl4pPr marL="1828800" lvl="3" indent="-228600" algn="l">
              <a:lnSpc>
                <a:spcPct val="90000"/>
              </a:lnSpc>
              <a:spcBef>
                <a:spcPts val="500"/>
              </a:spcBef>
              <a:spcAft>
                <a:spcPts val="0"/>
              </a:spcAft>
              <a:buClr>
                <a:schemeClr val="lt1"/>
              </a:buClr>
              <a:buSzPts val="1000"/>
              <a:buNone/>
              <a:defRPr sz="1000"/>
            </a:lvl4pPr>
            <a:lvl5pPr marL="2286000" lvl="4" indent="-228600" algn="l">
              <a:lnSpc>
                <a:spcPct val="90000"/>
              </a:lnSpc>
              <a:spcBef>
                <a:spcPts val="500"/>
              </a:spcBef>
              <a:spcAft>
                <a:spcPts val="0"/>
              </a:spcAft>
              <a:buClr>
                <a:schemeClr val="lt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39" name="Google Shape;39;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EAEAEA"/>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1pPr>
            <a:lvl2pPr marL="0" marR="0" lvl="1"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2pPr>
            <a:lvl3pPr marL="0" marR="0" lvl="2"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3pPr>
            <a:lvl4pPr marL="0" marR="0" lvl="3"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4pPr>
            <a:lvl5pPr marL="0" marR="0" lvl="4"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5pPr>
            <a:lvl6pPr marL="0" marR="0" lvl="5"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6pPr>
            <a:lvl7pPr marL="0" marR="0" lvl="6"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7pPr>
            <a:lvl8pPr marL="0" marR="0" lvl="7"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8pPr>
            <a:lvl9pPr marL="0" marR="0" lvl="8"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2"/>
        <p:cNvGrpSpPr/>
        <p:nvPr/>
      </p:nvGrpSpPr>
      <p:grpSpPr>
        <a:xfrm>
          <a:off x="0" y="0"/>
          <a:ext cx="0" cy="0"/>
          <a:chOff x="0" y="0"/>
          <a:chExt cx="0" cy="0"/>
        </a:xfrm>
      </p:grpSpPr>
      <p:sp>
        <p:nvSpPr>
          <p:cNvPr id="43" name="Google Shape;43;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lt1"/>
              </a:buClr>
              <a:buSzPts val="3200"/>
              <a:buChar char="•"/>
              <a:defRPr sz="3200"/>
            </a:lvl1pPr>
            <a:lvl2pPr marL="914400" lvl="1" indent="-406400" algn="l">
              <a:lnSpc>
                <a:spcPct val="90000"/>
              </a:lnSpc>
              <a:spcBef>
                <a:spcPts val="500"/>
              </a:spcBef>
              <a:spcAft>
                <a:spcPts val="0"/>
              </a:spcAft>
              <a:buClr>
                <a:schemeClr val="lt1"/>
              </a:buClr>
              <a:buSzPts val="2800"/>
              <a:buChar char="•"/>
              <a:defRPr sz="2800"/>
            </a:lvl2pPr>
            <a:lvl3pPr marL="1371600" lvl="2" indent="-381000" algn="l">
              <a:lnSpc>
                <a:spcPct val="90000"/>
              </a:lnSpc>
              <a:spcBef>
                <a:spcPts val="500"/>
              </a:spcBef>
              <a:spcAft>
                <a:spcPts val="0"/>
              </a:spcAft>
              <a:buClr>
                <a:schemeClr val="lt1"/>
              </a:buClr>
              <a:buSzPts val="2400"/>
              <a:buChar char="•"/>
              <a:defRPr sz="2400"/>
            </a:lvl3pPr>
            <a:lvl4pPr marL="1828800" lvl="3" indent="-355600" algn="l">
              <a:lnSpc>
                <a:spcPct val="90000"/>
              </a:lnSpc>
              <a:spcBef>
                <a:spcPts val="500"/>
              </a:spcBef>
              <a:spcAft>
                <a:spcPts val="0"/>
              </a:spcAft>
              <a:buClr>
                <a:schemeClr val="lt1"/>
              </a:buClr>
              <a:buSzPts val="2000"/>
              <a:buChar char="•"/>
              <a:defRPr sz="2000"/>
            </a:lvl4pPr>
            <a:lvl5pPr marL="2286000" lvl="4" indent="-355600" algn="l">
              <a:lnSpc>
                <a:spcPct val="90000"/>
              </a:lnSpc>
              <a:spcBef>
                <a:spcPts val="500"/>
              </a:spcBef>
              <a:spcAft>
                <a:spcPts val="0"/>
              </a:spcAft>
              <a:buClr>
                <a:schemeClr val="lt1"/>
              </a:buClr>
              <a:buSzPts val="2000"/>
              <a:buChar char="•"/>
              <a:defRPr sz="2000"/>
            </a:lvl5pPr>
            <a:lvl6pPr marL="2743200" lvl="5" indent="-355600" algn="l">
              <a:lnSpc>
                <a:spcPct val="90000"/>
              </a:lnSpc>
              <a:spcBef>
                <a:spcPts val="500"/>
              </a:spcBef>
              <a:spcAft>
                <a:spcPts val="0"/>
              </a:spcAft>
              <a:buClr>
                <a:schemeClr val="lt1"/>
              </a:buClr>
              <a:buSzPts val="2000"/>
              <a:buChar char="•"/>
              <a:defRPr sz="2000"/>
            </a:lvl6pPr>
            <a:lvl7pPr marL="3200400" lvl="6" indent="-355600" algn="l">
              <a:lnSpc>
                <a:spcPct val="90000"/>
              </a:lnSpc>
              <a:spcBef>
                <a:spcPts val="500"/>
              </a:spcBef>
              <a:spcAft>
                <a:spcPts val="0"/>
              </a:spcAft>
              <a:buClr>
                <a:schemeClr val="lt1"/>
              </a:buClr>
              <a:buSzPts val="2000"/>
              <a:buChar char="•"/>
              <a:defRPr sz="2000"/>
            </a:lvl7pPr>
            <a:lvl8pPr marL="3657600" lvl="7" indent="-355600" algn="l">
              <a:lnSpc>
                <a:spcPct val="90000"/>
              </a:lnSpc>
              <a:spcBef>
                <a:spcPts val="500"/>
              </a:spcBef>
              <a:spcAft>
                <a:spcPts val="0"/>
              </a:spcAft>
              <a:buClr>
                <a:schemeClr val="lt1"/>
              </a:buClr>
              <a:buSzPts val="2000"/>
              <a:buChar char="•"/>
              <a:defRPr sz="2000"/>
            </a:lvl8pPr>
            <a:lvl9pPr marL="4114800" lvl="8" indent="-355600" algn="l">
              <a:lnSpc>
                <a:spcPct val="90000"/>
              </a:lnSpc>
              <a:spcBef>
                <a:spcPts val="500"/>
              </a:spcBef>
              <a:spcAft>
                <a:spcPts val="0"/>
              </a:spcAft>
              <a:buClr>
                <a:schemeClr val="lt1"/>
              </a:buClr>
              <a:buSzPts val="2000"/>
              <a:buChar char="•"/>
              <a:defRPr sz="2000"/>
            </a:lvl9pPr>
          </a:lstStyle>
          <a:p>
            <a:endParaRPr/>
          </a:p>
        </p:txBody>
      </p:sp>
      <p:sp>
        <p:nvSpPr>
          <p:cNvPr id="45" name="Google Shape;45;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lt1"/>
              </a:buClr>
              <a:buSzPts val="1600"/>
              <a:buNone/>
              <a:defRPr sz="1600"/>
            </a:lvl1pPr>
            <a:lvl2pPr marL="914400" lvl="1" indent="-228600" algn="l">
              <a:lnSpc>
                <a:spcPct val="90000"/>
              </a:lnSpc>
              <a:spcBef>
                <a:spcPts val="500"/>
              </a:spcBef>
              <a:spcAft>
                <a:spcPts val="0"/>
              </a:spcAft>
              <a:buClr>
                <a:schemeClr val="lt1"/>
              </a:buClr>
              <a:buSzPts val="1400"/>
              <a:buNone/>
              <a:defRPr sz="1400"/>
            </a:lvl2pPr>
            <a:lvl3pPr marL="1371600" lvl="2" indent="-228600" algn="l">
              <a:lnSpc>
                <a:spcPct val="90000"/>
              </a:lnSpc>
              <a:spcBef>
                <a:spcPts val="500"/>
              </a:spcBef>
              <a:spcAft>
                <a:spcPts val="0"/>
              </a:spcAft>
              <a:buClr>
                <a:schemeClr val="lt1"/>
              </a:buClr>
              <a:buSzPts val="1200"/>
              <a:buNone/>
              <a:defRPr sz="1200"/>
            </a:lvl3pPr>
            <a:lvl4pPr marL="1828800" lvl="3" indent="-228600" algn="l">
              <a:lnSpc>
                <a:spcPct val="90000"/>
              </a:lnSpc>
              <a:spcBef>
                <a:spcPts val="500"/>
              </a:spcBef>
              <a:spcAft>
                <a:spcPts val="0"/>
              </a:spcAft>
              <a:buClr>
                <a:schemeClr val="lt1"/>
              </a:buClr>
              <a:buSzPts val="1000"/>
              <a:buNone/>
              <a:defRPr sz="1000"/>
            </a:lvl4pPr>
            <a:lvl5pPr marL="2286000" lvl="4" indent="-228600" algn="l">
              <a:lnSpc>
                <a:spcPct val="90000"/>
              </a:lnSpc>
              <a:spcBef>
                <a:spcPts val="500"/>
              </a:spcBef>
              <a:spcAft>
                <a:spcPts val="0"/>
              </a:spcAft>
              <a:buClr>
                <a:schemeClr val="lt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46" name="Google Shape;46;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EAEAEA"/>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1pPr>
            <a:lvl2pPr marL="0" marR="0" lvl="1"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2pPr>
            <a:lvl3pPr marL="0" marR="0" lvl="2"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3pPr>
            <a:lvl4pPr marL="0" marR="0" lvl="3"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4pPr>
            <a:lvl5pPr marL="0" marR="0" lvl="4"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5pPr>
            <a:lvl6pPr marL="0" marR="0" lvl="5"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6pPr>
            <a:lvl7pPr marL="0" marR="0" lvl="6"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7pPr>
            <a:lvl8pPr marL="0" marR="0" lvl="7"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8pPr>
            <a:lvl9pPr marL="0" marR="0" lvl="8"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
        <p:nvSpPr>
          <p:cNvPr id="50" name="Google Shape;50;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EAEAEA"/>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1pPr>
            <a:lvl2pPr marL="0" marR="0" lvl="1"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2pPr>
            <a:lvl3pPr marL="0" marR="0" lvl="2"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3pPr>
            <a:lvl4pPr marL="0" marR="0" lvl="3"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4pPr>
            <a:lvl5pPr marL="0" marR="0" lvl="4"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5pPr>
            <a:lvl6pPr marL="0" marR="0" lvl="5"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6pPr>
            <a:lvl7pPr marL="0" marR="0" lvl="6"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7pPr>
            <a:lvl8pPr marL="0" marR="0" lvl="7"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8pPr>
            <a:lvl9pPr marL="0" marR="0" lvl="8"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8"/>
        <p:cNvGrpSpPr/>
        <p:nvPr/>
      </p:nvGrpSpPr>
      <p:grpSpPr>
        <a:xfrm>
          <a:off x="0" y="0"/>
          <a:ext cx="0" cy="0"/>
          <a:chOff x="0" y="0"/>
          <a:chExt cx="0" cy="0"/>
        </a:xfrm>
      </p:grpSpPr>
      <p:sp>
        <p:nvSpPr>
          <p:cNvPr id="59" name="Google Shape;59;p1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2400"/>
              <a:buNone/>
              <a:defRPr sz="2400" b="1"/>
            </a:lvl1pPr>
            <a:lvl2pPr marL="914400" lvl="1" indent="-228600" algn="l">
              <a:lnSpc>
                <a:spcPct val="90000"/>
              </a:lnSpc>
              <a:spcBef>
                <a:spcPts val="500"/>
              </a:spcBef>
              <a:spcAft>
                <a:spcPts val="0"/>
              </a:spcAft>
              <a:buClr>
                <a:schemeClr val="lt1"/>
              </a:buClr>
              <a:buSzPts val="2000"/>
              <a:buNone/>
              <a:defRPr sz="2000" b="1"/>
            </a:lvl2pPr>
            <a:lvl3pPr marL="1371600" lvl="2" indent="-228600" algn="l">
              <a:lnSpc>
                <a:spcPct val="90000"/>
              </a:lnSpc>
              <a:spcBef>
                <a:spcPts val="500"/>
              </a:spcBef>
              <a:spcAft>
                <a:spcPts val="0"/>
              </a:spcAft>
              <a:buClr>
                <a:schemeClr val="lt1"/>
              </a:buClr>
              <a:buSzPts val="1800"/>
              <a:buNone/>
              <a:defRPr sz="1800" b="1"/>
            </a:lvl3pPr>
            <a:lvl4pPr marL="1828800" lvl="3" indent="-228600" algn="l">
              <a:lnSpc>
                <a:spcPct val="90000"/>
              </a:lnSpc>
              <a:spcBef>
                <a:spcPts val="500"/>
              </a:spcBef>
              <a:spcAft>
                <a:spcPts val="0"/>
              </a:spcAft>
              <a:buClr>
                <a:schemeClr val="lt1"/>
              </a:buClr>
              <a:buSzPts val="1600"/>
              <a:buNone/>
              <a:defRPr sz="1600" b="1"/>
            </a:lvl4pPr>
            <a:lvl5pPr marL="2286000" lvl="4" indent="-228600" algn="l">
              <a:lnSpc>
                <a:spcPct val="90000"/>
              </a:lnSpc>
              <a:spcBef>
                <a:spcPts val="500"/>
              </a:spcBef>
              <a:spcAft>
                <a:spcPts val="0"/>
              </a:spcAft>
              <a:buClr>
                <a:schemeClr val="lt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61" name="Google Shape;61;p1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62" name="Google Shape;62;p1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lt1"/>
              </a:buClr>
              <a:buSzPts val="2400"/>
              <a:buNone/>
              <a:defRPr sz="2400" b="1"/>
            </a:lvl1pPr>
            <a:lvl2pPr marL="914400" lvl="1" indent="-228600" algn="l">
              <a:lnSpc>
                <a:spcPct val="90000"/>
              </a:lnSpc>
              <a:spcBef>
                <a:spcPts val="500"/>
              </a:spcBef>
              <a:spcAft>
                <a:spcPts val="0"/>
              </a:spcAft>
              <a:buClr>
                <a:schemeClr val="lt1"/>
              </a:buClr>
              <a:buSzPts val="2000"/>
              <a:buNone/>
              <a:defRPr sz="2000" b="1"/>
            </a:lvl2pPr>
            <a:lvl3pPr marL="1371600" lvl="2" indent="-228600" algn="l">
              <a:lnSpc>
                <a:spcPct val="90000"/>
              </a:lnSpc>
              <a:spcBef>
                <a:spcPts val="500"/>
              </a:spcBef>
              <a:spcAft>
                <a:spcPts val="0"/>
              </a:spcAft>
              <a:buClr>
                <a:schemeClr val="lt1"/>
              </a:buClr>
              <a:buSzPts val="1800"/>
              <a:buNone/>
              <a:defRPr sz="1800" b="1"/>
            </a:lvl3pPr>
            <a:lvl4pPr marL="1828800" lvl="3" indent="-228600" algn="l">
              <a:lnSpc>
                <a:spcPct val="90000"/>
              </a:lnSpc>
              <a:spcBef>
                <a:spcPts val="500"/>
              </a:spcBef>
              <a:spcAft>
                <a:spcPts val="0"/>
              </a:spcAft>
              <a:buClr>
                <a:schemeClr val="lt1"/>
              </a:buClr>
              <a:buSzPts val="1600"/>
              <a:buNone/>
              <a:defRPr sz="1600" b="1"/>
            </a:lvl4pPr>
            <a:lvl5pPr marL="2286000" lvl="4" indent="-228600" algn="l">
              <a:lnSpc>
                <a:spcPct val="90000"/>
              </a:lnSpc>
              <a:spcBef>
                <a:spcPts val="500"/>
              </a:spcBef>
              <a:spcAft>
                <a:spcPts val="0"/>
              </a:spcAft>
              <a:buClr>
                <a:schemeClr val="lt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63" name="Google Shape;63;p1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64" name="Google Shape;64;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EAEAEA"/>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1pPr>
            <a:lvl2pPr marL="0" marR="0" lvl="1"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2pPr>
            <a:lvl3pPr marL="0" marR="0" lvl="2"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3pPr>
            <a:lvl4pPr marL="0" marR="0" lvl="3"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4pPr>
            <a:lvl5pPr marL="0" marR="0" lvl="4"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5pPr>
            <a:lvl6pPr marL="0" marR="0" lvl="5"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6pPr>
            <a:lvl7pPr marL="0" marR="0" lvl="6"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7pPr>
            <a:lvl8pPr marL="0" marR="0" lvl="7"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8pPr>
            <a:lvl9pPr marL="0" marR="0" lvl="8"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7"/>
        <p:cNvGrpSpPr/>
        <p:nvPr/>
      </p:nvGrpSpPr>
      <p:grpSpPr>
        <a:xfrm>
          <a:off x="0" y="0"/>
          <a:ext cx="0" cy="0"/>
          <a:chOff x="0" y="0"/>
          <a:chExt cx="0" cy="0"/>
        </a:xfrm>
      </p:grpSpPr>
      <p:sp>
        <p:nvSpPr>
          <p:cNvPr id="68" name="Google Shape;68;p1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70" name="Google Shape;70;p1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71" name="Google Shape;71;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EAEAEA"/>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1pPr>
            <a:lvl2pPr marL="0" marR="0" lvl="1"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2pPr>
            <a:lvl3pPr marL="0" marR="0" lvl="2"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3pPr>
            <a:lvl4pPr marL="0" marR="0" lvl="3"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4pPr>
            <a:lvl5pPr marL="0" marR="0" lvl="4"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5pPr>
            <a:lvl6pPr marL="0" marR="0" lvl="5"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6pPr>
            <a:lvl7pPr marL="0" marR="0" lvl="6"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7pPr>
            <a:lvl8pPr marL="0" marR="0" lvl="7"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8pPr>
            <a:lvl9pPr marL="0" marR="0" lvl="8"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4"/>
        <p:cNvGrpSpPr/>
        <p:nvPr/>
      </p:nvGrpSpPr>
      <p:grpSpPr>
        <a:xfrm>
          <a:off x="0" y="0"/>
          <a:ext cx="0" cy="0"/>
          <a:chOff x="0" y="0"/>
          <a:chExt cx="0" cy="0"/>
        </a:xfrm>
      </p:grpSpPr>
      <p:sp>
        <p:nvSpPr>
          <p:cNvPr id="75" name="Google Shape;75;p1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E9E9E9"/>
              </a:buClr>
              <a:buSzPts val="2400"/>
              <a:buNone/>
              <a:defRPr sz="2400">
                <a:solidFill>
                  <a:srgbClr val="E9E9E9"/>
                </a:solidFill>
              </a:defRPr>
            </a:lvl1pPr>
            <a:lvl2pPr marL="914400" lvl="1" indent="-228600" algn="l">
              <a:lnSpc>
                <a:spcPct val="90000"/>
              </a:lnSpc>
              <a:spcBef>
                <a:spcPts val="500"/>
              </a:spcBef>
              <a:spcAft>
                <a:spcPts val="0"/>
              </a:spcAft>
              <a:buClr>
                <a:srgbClr val="E9E9E9"/>
              </a:buClr>
              <a:buSzPts val="2000"/>
              <a:buNone/>
              <a:defRPr sz="2000">
                <a:solidFill>
                  <a:srgbClr val="E9E9E9"/>
                </a:solidFill>
              </a:defRPr>
            </a:lvl2pPr>
            <a:lvl3pPr marL="1371600" lvl="2" indent="-228600" algn="l">
              <a:lnSpc>
                <a:spcPct val="90000"/>
              </a:lnSpc>
              <a:spcBef>
                <a:spcPts val="500"/>
              </a:spcBef>
              <a:spcAft>
                <a:spcPts val="0"/>
              </a:spcAft>
              <a:buClr>
                <a:srgbClr val="E9E9E9"/>
              </a:buClr>
              <a:buSzPts val="1800"/>
              <a:buNone/>
              <a:defRPr sz="1800">
                <a:solidFill>
                  <a:srgbClr val="E9E9E9"/>
                </a:solidFill>
              </a:defRPr>
            </a:lvl3pPr>
            <a:lvl4pPr marL="1828800" lvl="3" indent="-228600" algn="l">
              <a:lnSpc>
                <a:spcPct val="90000"/>
              </a:lnSpc>
              <a:spcBef>
                <a:spcPts val="500"/>
              </a:spcBef>
              <a:spcAft>
                <a:spcPts val="0"/>
              </a:spcAft>
              <a:buClr>
                <a:srgbClr val="E9E9E9"/>
              </a:buClr>
              <a:buSzPts val="1600"/>
              <a:buNone/>
              <a:defRPr sz="1600">
                <a:solidFill>
                  <a:srgbClr val="E9E9E9"/>
                </a:solidFill>
              </a:defRPr>
            </a:lvl4pPr>
            <a:lvl5pPr marL="2286000" lvl="4" indent="-228600" algn="l">
              <a:lnSpc>
                <a:spcPct val="90000"/>
              </a:lnSpc>
              <a:spcBef>
                <a:spcPts val="500"/>
              </a:spcBef>
              <a:spcAft>
                <a:spcPts val="0"/>
              </a:spcAft>
              <a:buClr>
                <a:srgbClr val="E9E9E9"/>
              </a:buClr>
              <a:buSzPts val="1600"/>
              <a:buNone/>
              <a:defRPr sz="1600">
                <a:solidFill>
                  <a:srgbClr val="E9E9E9"/>
                </a:solidFill>
              </a:defRPr>
            </a:lvl5pPr>
            <a:lvl6pPr marL="2743200" lvl="5" indent="-228600" algn="l">
              <a:lnSpc>
                <a:spcPct val="90000"/>
              </a:lnSpc>
              <a:spcBef>
                <a:spcPts val="500"/>
              </a:spcBef>
              <a:spcAft>
                <a:spcPts val="0"/>
              </a:spcAft>
              <a:buClr>
                <a:srgbClr val="E9E9E9"/>
              </a:buClr>
              <a:buSzPts val="1600"/>
              <a:buNone/>
              <a:defRPr sz="1600">
                <a:solidFill>
                  <a:srgbClr val="E9E9E9"/>
                </a:solidFill>
              </a:defRPr>
            </a:lvl6pPr>
            <a:lvl7pPr marL="3200400" lvl="6" indent="-228600" algn="l">
              <a:lnSpc>
                <a:spcPct val="90000"/>
              </a:lnSpc>
              <a:spcBef>
                <a:spcPts val="500"/>
              </a:spcBef>
              <a:spcAft>
                <a:spcPts val="0"/>
              </a:spcAft>
              <a:buClr>
                <a:srgbClr val="E9E9E9"/>
              </a:buClr>
              <a:buSzPts val="1600"/>
              <a:buNone/>
              <a:defRPr sz="1600">
                <a:solidFill>
                  <a:srgbClr val="E9E9E9"/>
                </a:solidFill>
              </a:defRPr>
            </a:lvl7pPr>
            <a:lvl8pPr marL="3657600" lvl="7" indent="-228600" algn="l">
              <a:lnSpc>
                <a:spcPct val="90000"/>
              </a:lnSpc>
              <a:spcBef>
                <a:spcPts val="500"/>
              </a:spcBef>
              <a:spcAft>
                <a:spcPts val="0"/>
              </a:spcAft>
              <a:buClr>
                <a:srgbClr val="E9E9E9"/>
              </a:buClr>
              <a:buSzPts val="1600"/>
              <a:buNone/>
              <a:defRPr sz="1600">
                <a:solidFill>
                  <a:srgbClr val="E9E9E9"/>
                </a:solidFill>
              </a:defRPr>
            </a:lvl8pPr>
            <a:lvl9pPr marL="4114800" lvl="8" indent="-228600" algn="l">
              <a:lnSpc>
                <a:spcPct val="90000"/>
              </a:lnSpc>
              <a:spcBef>
                <a:spcPts val="500"/>
              </a:spcBef>
              <a:spcAft>
                <a:spcPts val="0"/>
              </a:spcAft>
              <a:buClr>
                <a:srgbClr val="E9E9E9"/>
              </a:buClr>
              <a:buSzPts val="1600"/>
              <a:buNone/>
              <a:defRPr sz="1600">
                <a:solidFill>
                  <a:srgbClr val="E9E9E9"/>
                </a:solidFill>
              </a:defRPr>
            </a:lvl9pPr>
          </a:lstStyle>
          <a:p>
            <a:endParaRPr/>
          </a:p>
        </p:txBody>
      </p:sp>
      <p:sp>
        <p:nvSpPr>
          <p:cNvPr id="77" name="Google Shape;77;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EAEAEA"/>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1pPr>
            <a:lvl2pPr marL="0" marR="0" lvl="1"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2pPr>
            <a:lvl3pPr marL="0" marR="0" lvl="2"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3pPr>
            <a:lvl4pPr marL="0" marR="0" lvl="3"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4pPr>
            <a:lvl5pPr marL="0" marR="0" lvl="4"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5pPr>
            <a:lvl6pPr marL="0" marR="0" lvl="5"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6pPr>
            <a:lvl7pPr marL="0" marR="0" lvl="6"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7pPr>
            <a:lvl8pPr marL="0" marR="0" lvl="7"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8pPr>
            <a:lvl9pPr marL="0" marR="0" lvl="8" indent="0" algn="r">
              <a:lnSpc>
                <a:spcPct val="100000"/>
              </a:lnSpc>
              <a:spcBef>
                <a:spcPts val="0"/>
              </a:spcBef>
              <a:spcAft>
                <a:spcPts val="0"/>
              </a:spcAft>
              <a:buClr>
                <a:srgbClr val="EAEAEA"/>
              </a:buClr>
              <a:buSzPts val="1200"/>
              <a:buFont typeface="Arial"/>
              <a:buNone/>
              <a:defRPr sz="1200" b="0" i="0" u="none">
                <a:solidFill>
                  <a:srgbClr val="EAEAEA"/>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lt1"/>
              </a:buClr>
              <a:buSzPts val="4400"/>
              <a:buFont typeface="Play"/>
              <a:buNone/>
              <a:defRPr sz="4400" b="0" i="0" u="none" strike="noStrike" cap="none">
                <a:solidFill>
                  <a:schemeClr val="lt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
          <p:cNvSpPr txBox="1">
            <a:spLocks noGrp="1"/>
          </p:cNvSpPr>
          <p:nvPr>
            <p:ph type="body" idx="1"/>
          </p:nvPr>
        </p:nvSpPr>
        <p:spPr>
          <a:xfrm>
            <a:off x="838200" y="1825625"/>
            <a:ext cx="10515600" cy="4351337"/>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9pPr>
          </a:lstStyle>
          <a:p>
            <a:endParaRPr/>
          </a:p>
        </p:txBody>
      </p:sp>
      <p:sp>
        <p:nvSpPr>
          <p:cNvPr id="8" name="Google Shape;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EAEAEA"/>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9" name="Google Shape;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10" name="Google Shape;1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1pPr>
            <a:lvl2pPr marL="0" marR="0" lvl="1" indent="0" algn="r" rtl="0">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2pPr>
            <a:lvl3pPr marL="0" marR="0" lvl="2" indent="0" algn="r" rtl="0">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3pPr>
            <a:lvl4pPr marL="0" marR="0" lvl="3" indent="0" algn="r" rtl="0">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4pPr>
            <a:lvl5pPr marL="0" marR="0" lvl="4" indent="0" algn="r" rtl="0">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5pPr>
            <a:lvl6pPr marL="0" marR="0" lvl="5" indent="0" algn="r" rtl="0">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6pPr>
            <a:lvl7pPr marL="0" marR="0" lvl="6" indent="0" algn="r" rtl="0">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7pPr>
            <a:lvl8pPr marL="0" marR="0" lvl="7" indent="0" algn="r" rtl="0">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8pPr>
            <a:lvl9pPr marL="0" marR="0" lvl="8" indent="0" algn="r" rtl="0">
              <a:lnSpc>
                <a:spcPct val="100000"/>
              </a:lnSpc>
              <a:spcBef>
                <a:spcPts val="0"/>
              </a:spcBef>
              <a:spcAft>
                <a:spcPts val="0"/>
              </a:spcAft>
              <a:buClr>
                <a:srgbClr val="EAEAEA"/>
              </a:buClr>
              <a:buSzPts val="1200"/>
              <a:buFont typeface="Arial"/>
              <a:buNone/>
              <a:defRPr sz="1200" b="0" i="0" u="none" strike="noStrike" cap="none">
                <a:solidFill>
                  <a:srgbClr val="EAEAEA"/>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feut.edu.al/konferenca-botime/konferenca/237-international-conference-on-economy-business-innovation-and-technology-icebit-2025-building-intelligent-economies-with-resilient-innovation-and-smart-specialization-strategie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feut.edu.al/konferenca-botime/konferenca/237-international-conference-on-economy-business-innovation-and-technology-icebit-2025-building-intelligent-economies-with-resilient-innovation-and-smart-specialization-strategies"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feut.edu.al/konferenca-botime/konferenca/237-international-conference-on-economy-business-innovation-and-technology-icebit-2025-building-intelligent-economies-with-resilient-innovation-and-smart-specialization-strategies"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feut.edu.al/konferenca-botime/konferenca/237-international-conference-on-economy-business-innovation-and-technology-icebit-2025-building-intelligent-economies-with-resilient-innovation-and-smart-specialization-strategies"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feut.edu.al/konferenca-botime/konferenca/237-international-conference-on-economy-business-innovation-and-technology-icebit-2025-building-intelligent-economies-with-resilient-innovation-and-smart-specialization-strategie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feut.edu.al/konferenca-botime/konferenca/237-international-conference-on-economy-business-innovation-and-technology-icebit-2025-building-intelligent-economies-with-resilient-innovation-and-smart-specialization-strategie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feut.edu.al/konferenca-botime/konferenca/237-international-conference-on-economy-business-innovation-and-technology-icebit-2025-building-intelligent-economies-with-resilient-innovation-and-smart-specialization-strategies"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feut.edu.al/konferenca-botime/konferenca/237-international-conference-on-economy-business-innovation-and-technology-icebit-2025-building-intelligent-economies-with-resilient-innovation-and-smart-specialization-strategies"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feut.edu.al/konferenca-botime/konferenca/237-international-conference-on-economy-business-innovation-and-technology-icebit-2025-building-intelligent-economies-with-resilient-innovation-and-smart-specialization-strategies"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feut.edu.al/konferenca-botime/konferenca/237-international-conference-on-economy-business-innovation-and-technology-icebit-2025-building-intelligent-economies-with-resilient-innovation-and-smart-specialization-strategies"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feut.edu.al/konferenca-botime/konferenca/237-international-conference-on-economy-business-innovation-and-technology-icebit-2025-building-intelligent-economies-with-resilient-innovation-and-smart-specialization-strategies"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feut.edu.al/konferenca-botime/konferenca/237-international-conference-on-economy-business-innovation-and-technology-icebit-2025-building-intelligent-economies-with-resilient-innovation-and-smart-specialization-strategies"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feut.edu.al/konferenca-botime/konferenca/237-international-conference-on-economy-business-innovation-and-technology-icebit-2025-building-intelligent-economies-with-resilient-innovation-and-smart-specialization-strategies"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feut.edu.al/konferenca-botime/konferenca/237-international-conference-on-economy-business-innovation-and-technology-icebit-2025-building-intelligent-economies-with-resilient-innovation-and-smart-specialization-strategies" TargetMode="Externa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21925"/>
        </a:solidFill>
        <a:effectLst/>
      </p:bgPr>
    </p:bg>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793800" y="1745525"/>
            <a:ext cx="10604400" cy="1746300"/>
          </a:xfrm>
          <a:prstGeom prst="rect">
            <a:avLst/>
          </a:prstGeom>
          <a:noFill/>
          <a:ln>
            <a:noFill/>
          </a:ln>
        </p:spPr>
        <p:txBody>
          <a:bodyPr spcFirstLastPara="1" wrap="square" lIns="91425" tIns="45700" rIns="91425" bIns="45700" anchor="b" anchorCtr="0">
            <a:noAutofit/>
          </a:bodyPr>
          <a:lstStyle/>
          <a:p>
            <a:pPr lvl="0"/>
            <a:r>
              <a:rPr lang="en-US" sz="4400" dirty="0">
                <a:latin typeface="Montserrat SemiBold"/>
                <a:ea typeface="Montserrat SemiBold"/>
                <a:cs typeface="Montserrat SemiBold"/>
                <a:sym typeface="Montserrat SemiBold"/>
              </a:rPr>
              <a:t>Environmental Taxation and Waste Management for a Circular Economy in Albania </a:t>
            </a:r>
            <a:endParaRPr sz="4400" dirty="0">
              <a:latin typeface="Montserrat SemiBold"/>
              <a:ea typeface="Montserrat SemiBold"/>
              <a:cs typeface="Montserrat SemiBold"/>
              <a:sym typeface="Montserrat SemiBold"/>
            </a:endParaRPr>
          </a:p>
        </p:txBody>
      </p:sp>
      <p:sp>
        <p:nvSpPr>
          <p:cNvPr id="85" name="Google Shape;85;p1"/>
          <p:cNvSpPr txBox="1">
            <a:spLocks noGrp="1"/>
          </p:cNvSpPr>
          <p:nvPr>
            <p:ph type="subTitle" idx="1"/>
          </p:nvPr>
        </p:nvSpPr>
        <p:spPr>
          <a:xfrm>
            <a:off x="2355175" y="3446525"/>
            <a:ext cx="7684752" cy="1878262"/>
          </a:xfrm>
          <a:prstGeom prst="rect">
            <a:avLst/>
          </a:prstGeom>
          <a:noFill/>
          <a:ln>
            <a:noFill/>
          </a:ln>
        </p:spPr>
        <p:txBody>
          <a:bodyPr spcFirstLastPara="1" wrap="square" lIns="91425" tIns="45700" rIns="91425" bIns="45700" anchor="t" anchorCtr="0">
            <a:noAutofit/>
          </a:bodyPr>
          <a:lstStyle/>
          <a:p>
            <a:pPr marL="0" lvl="0" indent="0">
              <a:spcBef>
                <a:spcPts val="0"/>
              </a:spcBef>
            </a:pPr>
            <a:r>
              <a:rPr lang="en-US" sz="2200" dirty="0">
                <a:latin typeface="Montserrat"/>
                <a:ea typeface="Montserrat"/>
                <a:cs typeface="Montserrat"/>
                <a:sym typeface="Montserrat"/>
              </a:rPr>
              <a:t>Dr. </a:t>
            </a:r>
            <a:r>
              <a:rPr lang="en-US" sz="2200" dirty="0" err="1">
                <a:latin typeface="Montserrat"/>
                <a:ea typeface="Montserrat"/>
                <a:cs typeface="Montserrat"/>
                <a:sym typeface="Montserrat"/>
              </a:rPr>
              <a:t>Klejda</a:t>
            </a:r>
            <a:r>
              <a:rPr lang="en-US" sz="2200" dirty="0">
                <a:latin typeface="Montserrat"/>
                <a:ea typeface="Montserrat"/>
                <a:cs typeface="Montserrat"/>
                <a:sym typeface="Montserrat"/>
              </a:rPr>
              <a:t> GABESHI, Faculty of Economy, University of Tirana, Albania</a:t>
            </a:r>
          </a:p>
          <a:p>
            <a:pPr marL="0" lvl="0" indent="0">
              <a:spcBef>
                <a:spcPts val="0"/>
              </a:spcBef>
            </a:pPr>
            <a:r>
              <a:rPr lang="en-US" sz="2200" dirty="0">
                <a:latin typeface="Montserrat"/>
                <a:ea typeface="Montserrat"/>
                <a:cs typeface="Montserrat"/>
                <a:sym typeface="Montserrat"/>
              </a:rPr>
              <a:t>Prof. Assoc. Dr. </a:t>
            </a:r>
            <a:r>
              <a:rPr lang="en-US" sz="2200" dirty="0" err="1">
                <a:latin typeface="Montserrat"/>
                <a:ea typeface="Montserrat"/>
                <a:cs typeface="Montserrat"/>
                <a:sym typeface="Montserrat"/>
              </a:rPr>
              <a:t>Etleva</a:t>
            </a:r>
            <a:r>
              <a:rPr lang="en-US" sz="2200" dirty="0">
                <a:latin typeface="Montserrat"/>
                <a:ea typeface="Montserrat"/>
                <a:cs typeface="Montserrat"/>
                <a:sym typeface="Montserrat"/>
              </a:rPr>
              <a:t> BAJRAMI, Faculty of Economy, University of Tirana, Albania</a:t>
            </a:r>
          </a:p>
          <a:p>
            <a:pPr marL="0" lvl="0" indent="0"/>
            <a:r>
              <a:rPr lang="en-US" sz="2200" dirty="0">
                <a:latin typeface="Montserrat"/>
                <a:ea typeface="Montserrat"/>
                <a:cs typeface="Montserrat"/>
                <a:sym typeface="Montserrat"/>
              </a:rPr>
              <a:t>Prof. Dr. Brikena LEKA, Faculty of Economy, University of Tirana, Albania</a:t>
            </a:r>
          </a:p>
        </p:txBody>
      </p:sp>
      <p:pic>
        <p:nvPicPr>
          <p:cNvPr id="86" name="Google Shape;86;p1" descr="A logo for a company&#10;&#10;Description automatically generated"/>
          <p:cNvPicPr preferRelativeResize="0"/>
          <p:nvPr/>
        </p:nvPicPr>
        <p:blipFill rotWithShape="1">
          <a:blip r:embed="rId3">
            <a:alphaModFix/>
          </a:blip>
          <a:srcRect l="12101" t="27142" r="10121" b="26434"/>
          <a:stretch/>
        </p:blipFill>
        <p:spPr>
          <a:xfrm>
            <a:off x="199225" y="135125"/>
            <a:ext cx="4294623" cy="1655700"/>
          </a:xfrm>
          <a:prstGeom prst="rect">
            <a:avLst/>
          </a:prstGeom>
          <a:noFill/>
          <a:ln>
            <a:noFill/>
          </a:ln>
        </p:spPr>
      </p:pic>
      <p:pic>
        <p:nvPicPr>
          <p:cNvPr id="87" name="Google Shape;87;p1"/>
          <p:cNvPicPr preferRelativeResize="0"/>
          <p:nvPr/>
        </p:nvPicPr>
        <p:blipFill rotWithShape="1">
          <a:blip r:embed="rId4">
            <a:alphaModFix/>
          </a:blip>
          <a:srcRect/>
          <a:stretch/>
        </p:blipFill>
        <p:spPr>
          <a:xfrm>
            <a:off x="9787648" y="135148"/>
            <a:ext cx="1002913" cy="997276"/>
          </a:xfrm>
          <a:prstGeom prst="rect">
            <a:avLst/>
          </a:prstGeom>
          <a:noFill/>
          <a:ln>
            <a:noFill/>
          </a:ln>
        </p:spPr>
      </p:pic>
      <p:sp>
        <p:nvSpPr>
          <p:cNvPr id="88" name="Google Shape;88;p1"/>
          <p:cNvSpPr txBox="1"/>
          <p:nvPr/>
        </p:nvSpPr>
        <p:spPr>
          <a:xfrm>
            <a:off x="1548000" y="5421745"/>
            <a:ext cx="9242700" cy="1293530"/>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ctr" rtl="0">
              <a:lnSpc>
                <a:spcPct val="115000"/>
              </a:lnSpc>
              <a:spcBef>
                <a:spcPts val="0"/>
              </a:spcBef>
              <a:spcAft>
                <a:spcPts val="0"/>
              </a:spcAft>
              <a:buClr>
                <a:schemeClr val="dk1"/>
              </a:buClr>
              <a:buSzPct val="68750"/>
              <a:buFont typeface="Arial"/>
              <a:buNone/>
            </a:pPr>
            <a:r>
              <a:rPr lang="en-US" sz="1600" i="1" dirty="0">
                <a:solidFill>
                  <a:schemeClr val="lt1"/>
                </a:solidFill>
                <a:latin typeface="Montserrat Light"/>
                <a:ea typeface="Montserrat Light"/>
                <a:cs typeface="Montserrat Light"/>
                <a:sym typeface="Montserrat Light"/>
              </a:rPr>
              <a:t>International Conference on Economy, Business, Innovation and Technology</a:t>
            </a:r>
            <a:endParaRPr sz="1600" i="1" dirty="0">
              <a:solidFill>
                <a:schemeClr val="lt1"/>
              </a:solidFill>
              <a:latin typeface="Montserrat Light"/>
              <a:ea typeface="Montserrat Light"/>
              <a:cs typeface="Montserrat Light"/>
              <a:sym typeface="Montserrat Light"/>
            </a:endParaRPr>
          </a:p>
          <a:p>
            <a:pPr marL="0" marR="0" lvl="0" indent="0" algn="ctr" rtl="0">
              <a:lnSpc>
                <a:spcPct val="115000"/>
              </a:lnSpc>
              <a:spcBef>
                <a:spcPts val="700"/>
              </a:spcBef>
              <a:spcAft>
                <a:spcPts val="0"/>
              </a:spcAft>
              <a:buClr>
                <a:schemeClr val="dk1"/>
              </a:buClr>
              <a:buSzPct val="68750"/>
              <a:buFont typeface="Arial"/>
              <a:buNone/>
            </a:pPr>
            <a:r>
              <a:rPr lang="en-US" sz="1600" i="1" dirty="0">
                <a:solidFill>
                  <a:schemeClr val="lt1"/>
                </a:solidFill>
                <a:latin typeface="Montserrat Light"/>
                <a:ea typeface="Montserrat Light"/>
                <a:cs typeface="Montserrat Light"/>
                <a:sym typeface="Montserrat Light"/>
              </a:rPr>
              <a:t>“</a:t>
            </a:r>
            <a:r>
              <a:rPr lang="en-US" sz="1600" dirty="0">
                <a:solidFill>
                  <a:schemeClr val="lt1"/>
                </a:solidFill>
                <a:latin typeface="Montserrat Light"/>
                <a:ea typeface="Montserrat Light"/>
                <a:cs typeface="Montserrat Light"/>
                <a:sym typeface="Montserrat Light"/>
              </a:rPr>
              <a:t>ICEBIT 2025: Building Intelligent Economies with Resilient Innovation and Smart Specialization Strategies"</a:t>
            </a:r>
            <a:endParaRPr b="1" dirty="0">
              <a:solidFill>
                <a:srgbClr val="800000"/>
              </a:solidFill>
              <a:highlight>
                <a:srgbClr val="FFFFFF"/>
              </a:highlight>
            </a:endParaRPr>
          </a:p>
          <a:p>
            <a:pPr marL="0" marR="0" lvl="0" indent="0" algn="ctr" rtl="0">
              <a:lnSpc>
                <a:spcPct val="90000"/>
              </a:lnSpc>
              <a:spcBef>
                <a:spcPts val="700"/>
              </a:spcBef>
              <a:spcAft>
                <a:spcPts val="0"/>
              </a:spcAft>
              <a:buClr>
                <a:schemeClr val="lt1"/>
              </a:buClr>
              <a:buSzPct val="112500"/>
              <a:buFont typeface="Arial"/>
              <a:buNone/>
            </a:pPr>
            <a:endParaRPr sz="434" dirty="0">
              <a:latin typeface="Montserrat Light"/>
              <a:ea typeface="Montserrat Light"/>
              <a:cs typeface="Montserrat Light"/>
              <a:sym typeface="Montserrat Light"/>
            </a:endParaRPr>
          </a:p>
          <a:p>
            <a:pPr marL="0" marR="0" lvl="0" indent="0" algn="ctr" rtl="0">
              <a:lnSpc>
                <a:spcPct val="90000"/>
              </a:lnSpc>
              <a:spcBef>
                <a:spcPts val="1000"/>
              </a:spcBef>
              <a:spcAft>
                <a:spcPts val="0"/>
              </a:spcAft>
              <a:buClr>
                <a:schemeClr val="lt1"/>
              </a:buClr>
              <a:buSzPct val="215752"/>
              <a:buFont typeface="Arial"/>
              <a:buNone/>
            </a:pPr>
            <a:r>
              <a:rPr lang="en-US" sz="834" i="1" dirty="0">
                <a:solidFill>
                  <a:schemeClr val="lt1"/>
                </a:solidFill>
                <a:latin typeface="Montserrat Light"/>
                <a:ea typeface="Montserrat Light"/>
                <a:cs typeface="Montserrat Light"/>
                <a:sym typeface="Montserrat Light"/>
              </a:rPr>
              <a:t>05-06 </a:t>
            </a:r>
            <a:r>
              <a:rPr lang="en-US" sz="834" i="1" u="none" strike="noStrike" cap="none" dirty="0">
                <a:solidFill>
                  <a:schemeClr val="lt1"/>
                </a:solidFill>
                <a:latin typeface="Montserrat Light"/>
                <a:ea typeface="Montserrat Light"/>
                <a:cs typeface="Montserrat Light"/>
                <a:sym typeface="Montserrat Light"/>
              </a:rPr>
              <a:t>– December – </a:t>
            </a:r>
            <a:r>
              <a:rPr lang="en-US" sz="834" i="1" dirty="0">
                <a:solidFill>
                  <a:schemeClr val="lt1"/>
                </a:solidFill>
                <a:latin typeface="Montserrat Light"/>
                <a:ea typeface="Montserrat Light"/>
                <a:cs typeface="Montserrat Light"/>
                <a:sym typeface="Montserrat Light"/>
              </a:rPr>
              <a:t>2025</a:t>
            </a:r>
            <a:br>
              <a:rPr lang="en-US" sz="834" i="1" u="none" strike="noStrike" cap="none" dirty="0">
                <a:solidFill>
                  <a:schemeClr val="lt1"/>
                </a:solidFill>
                <a:latin typeface="Montserrat Light"/>
                <a:ea typeface="Montserrat Light"/>
                <a:cs typeface="Montserrat Light"/>
                <a:sym typeface="Montserrat Light"/>
              </a:rPr>
            </a:br>
            <a:r>
              <a:rPr lang="en-US" sz="834" i="1" u="none" strike="noStrike" cap="none" dirty="0">
                <a:solidFill>
                  <a:schemeClr val="lt1"/>
                </a:solidFill>
                <a:latin typeface="Montserrat Light"/>
                <a:ea typeface="Montserrat Light"/>
                <a:cs typeface="Montserrat Light"/>
                <a:sym typeface="Montserrat Light"/>
              </a:rPr>
              <a:t>Tirana, Albania</a:t>
            </a:r>
            <a:endParaRPr sz="434" dirty="0">
              <a:latin typeface="Montserrat Light"/>
              <a:ea typeface="Montserrat Light"/>
              <a:cs typeface="Montserrat Light"/>
              <a:sym typeface="Montserrat Light"/>
            </a:endParaRPr>
          </a:p>
        </p:txBody>
      </p:sp>
      <p:pic>
        <p:nvPicPr>
          <p:cNvPr id="89" name="Google Shape;89;p1" descr="A black background with white text&#10;&#10;Description automatically generated"/>
          <p:cNvPicPr preferRelativeResize="0"/>
          <p:nvPr/>
        </p:nvPicPr>
        <p:blipFill rotWithShape="1">
          <a:blip r:embed="rId5">
            <a:alphaModFix/>
          </a:blip>
          <a:srcRect r="78254"/>
          <a:stretch/>
        </p:blipFill>
        <p:spPr>
          <a:xfrm>
            <a:off x="11038325" y="126450"/>
            <a:ext cx="1002899" cy="101464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3"/>
        <p:cNvGrpSpPr/>
        <p:nvPr/>
      </p:nvGrpSpPr>
      <p:grpSpPr>
        <a:xfrm>
          <a:off x="0" y="0"/>
          <a:ext cx="0" cy="0"/>
          <a:chOff x="0" y="0"/>
          <a:chExt cx="0" cy="0"/>
        </a:xfrm>
      </p:grpSpPr>
      <p:sp>
        <p:nvSpPr>
          <p:cNvPr id="94" name="Google Shape;94;g31a12e38fd8_0_4"/>
          <p:cNvSpPr txBox="1"/>
          <p:nvPr/>
        </p:nvSpPr>
        <p:spPr>
          <a:xfrm>
            <a:off x="0" y="17462"/>
            <a:ext cx="12192000" cy="989100"/>
          </a:xfrm>
          <a:prstGeom prst="rect">
            <a:avLst/>
          </a:prstGeom>
          <a:solidFill>
            <a:srgbClr val="121925"/>
          </a:solidFill>
          <a:ln w="19050" cap="flat" cmpd="sng">
            <a:solidFill>
              <a:srgbClr val="05290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95" name="Google Shape;95;g31a12e38fd8_0_4"/>
          <p:cNvSpPr txBox="1">
            <a:spLocks noGrp="1"/>
          </p:cNvSpPr>
          <p:nvPr>
            <p:ph type="title"/>
          </p:nvPr>
        </p:nvSpPr>
        <p:spPr>
          <a:xfrm>
            <a:off x="838200" y="1306512"/>
            <a:ext cx="10515600" cy="844500"/>
          </a:xfrm>
          <a:prstGeom prst="rect">
            <a:avLst/>
          </a:prstGeom>
          <a:noFill/>
          <a:ln>
            <a:noFill/>
          </a:ln>
        </p:spPr>
        <p:txBody>
          <a:bodyPr spcFirstLastPara="1" wrap="square" lIns="91425" tIns="45700" rIns="91425" bIns="45700" anchor="ctr" anchorCtr="0">
            <a:noAutofit/>
          </a:bodyPr>
          <a:lstStyle/>
          <a:p>
            <a:pPr lvl="0">
              <a:buClr>
                <a:srgbClr val="121925"/>
              </a:buClr>
              <a:buSzPts val="4400"/>
            </a:pPr>
            <a:r>
              <a:rPr lang="en-US" dirty="0">
                <a:solidFill>
                  <a:srgbClr val="121925"/>
                </a:solidFill>
                <a:latin typeface="Montserrat Medium"/>
                <a:ea typeface="Montserrat Medium"/>
                <a:cs typeface="Montserrat Medium"/>
                <a:sym typeface="Montserrat Medium"/>
              </a:rPr>
              <a:t>Introduction</a:t>
            </a:r>
            <a:endParaRPr dirty="0">
              <a:solidFill>
                <a:srgbClr val="121925"/>
              </a:solidFill>
              <a:latin typeface="Montserrat Medium"/>
              <a:ea typeface="Montserrat Medium"/>
              <a:cs typeface="Montserrat Medium"/>
              <a:sym typeface="Montserrat Medium"/>
            </a:endParaRPr>
          </a:p>
        </p:txBody>
      </p:sp>
      <p:sp>
        <p:nvSpPr>
          <p:cNvPr id="96" name="Google Shape;96;g31a12e38fd8_0_4"/>
          <p:cNvSpPr txBox="1">
            <a:spLocks noGrp="1"/>
          </p:cNvSpPr>
          <p:nvPr>
            <p:ph type="body" idx="1"/>
          </p:nvPr>
        </p:nvSpPr>
        <p:spPr>
          <a:xfrm>
            <a:off x="838200" y="2151062"/>
            <a:ext cx="10515600" cy="4116300"/>
          </a:xfrm>
          <a:prstGeom prst="rect">
            <a:avLst/>
          </a:prstGeom>
          <a:noFill/>
          <a:ln>
            <a:noFill/>
          </a:ln>
        </p:spPr>
        <p:txBody>
          <a:bodyPr spcFirstLastPara="1" wrap="square" lIns="91425" tIns="45700" rIns="91425" bIns="45700" anchor="t" anchorCtr="0">
            <a:noAutofit/>
          </a:bodyPr>
          <a:lstStyle/>
          <a:p>
            <a:pPr marL="114300" lvl="0" indent="0" algn="just">
              <a:spcBef>
                <a:spcPts val="0"/>
              </a:spcBef>
              <a:buClr>
                <a:srgbClr val="121925"/>
              </a:buClr>
              <a:buNone/>
            </a:pPr>
            <a:r>
              <a:rPr lang="en-US" dirty="0">
                <a:solidFill>
                  <a:srgbClr val="121925"/>
                </a:solidFill>
                <a:latin typeface="Montserrat"/>
                <a:ea typeface="Montserrat"/>
                <a:cs typeface="Montserrat"/>
                <a:sym typeface="Montserrat"/>
              </a:rPr>
              <a:t>Environmental and economic performance are now inseparable in development research. Growth is not only measured by how much it increases, but by the pressure it places on natural resources, emissions, and waste systems. </a:t>
            </a:r>
          </a:p>
          <a:p>
            <a:pPr marL="114300" lvl="0" indent="0" algn="just">
              <a:spcBef>
                <a:spcPts val="0"/>
              </a:spcBef>
              <a:buClr>
                <a:srgbClr val="121925"/>
              </a:buClr>
              <a:buNone/>
            </a:pPr>
            <a:endParaRPr lang="en-US" dirty="0">
              <a:solidFill>
                <a:srgbClr val="121925"/>
              </a:solidFill>
              <a:latin typeface="Montserrat"/>
              <a:ea typeface="Montserrat"/>
              <a:cs typeface="Montserrat"/>
              <a:sym typeface="Montserrat"/>
            </a:endParaRPr>
          </a:p>
          <a:p>
            <a:pPr marL="114300" lvl="0" indent="0" algn="just">
              <a:spcBef>
                <a:spcPts val="0"/>
              </a:spcBef>
              <a:buClr>
                <a:srgbClr val="121925"/>
              </a:buClr>
              <a:buNone/>
            </a:pPr>
            <a:r>
              <a:rPr lang="en-US" dirty="0">
                <a:solidFill>
                  <a:srgbClr val="121925"/>
                </a:solidFill>
                <a:latin typeface="Montserrat"/>
                <a:ea typeface="Montserrat"/>
                <a:cs typeface="Montserrat"/>
                <a:sym typeface="Montserrat"/>
              </a:rPr>
              <a:t>For emerging economies, sustainability is both an institutional challenge and a new space for innovation and long-term efficiency.</a:t>
            </a:r>
            <a:endParaRPr sz="2800" i="0" u="none" dirty="0">
              <a:solidFill>
                <a:srgbClr val="121925"/>
              </a:solidFill>
              <a:latin typeface="Montserrat"/>
              <a:ea typeface="Montserrat"/>
              <a:cs typeface="Montserrat"/>
              <a:sym typeface="Montserrat"/>
            </a:endParaRPr>
          </a:p>
        </p:txBody>
      </p:sp>
      <p:sp>
        <p:nvSpPr>
          <p:cNvPr id="97" name="Google Shape;97;g31a12e38fd8_0_4"/>
          <p:cNvSpPr txBox="1"/>
          <p:nvPr/>
        </p:nvSpPr>
        <p:spPr>
          <a:xfrm>
            <a:off x="465547" y="6180932"/>
            <a:ext cx="11085600" cy="677068"/>
          </a:xfrm>
          <a:prstGeom prst="rect">
            <a:avLst/>
          </a:prstGeom>
          <a:noFill/>
          <a:ln>
            <a:noFill/>
          </a:ln>
        </p:spPr>
        <p:txBody>
          <a:bodyPr spcFirstLastPara="1" wrap="square" lIns="91425" tIns="45700" rIns="91425" bIns="45700" anchor="t" anchorCtr="0">
            <a:spAutoFit/>
          </a:bodyPr>
          <a:lstStyle/>
          <a:p>
            <a:pPr algn="ctr">
              <a:buClr>
                <a:srgbClr val="121925"/>
              </a:buClr>
              <a:buSzPts val="1200"/>
            </a:pPr>
            <a:r>
              <a:rPr lang="en-US" sz="1100" dirty="0">
                <a:solidFill>
                  <a:srgbClr val="121925"/>
                </a:solidFill>
                <a:latin typeface="Montserrat"/>
                <a:hlinkClick r:id="rId3">
                  <a:extLst>
                    <a:ext uri="{A12FA001-AC4F-418D-AE19-62706E023703}">
                      <ahyp:hlinkClr xmlns:ahyp="http://schemas.microsoft.com/office/drawing/2018/hyperlinkcolor" val="tx"/>
                    </a:ext>
                  </a:extLst>
                </a:hlinkClick>
              </a:rPr>
              <a:t>International Conference on Economy, Business, Innovation and Technology “ICEBIT 2025: Building Intelligent Economies with Resilient Innovation and Smart Specialization Strategies"</a:t>
            </a:r>
            <a:endParaRPr lang="en-US" sz="1100" dirty="0">
              <a:solidFill>
                <a:srgbClr val="121925"/>
              </a:solidFill>
              <a:latin typeface="Montserrat"/>
            </a:endParaRPr>
          </a:p>
          <a:p>
            <a:pPr marL="0" marR="0" lvl="0" indent="0" algn="l" rtl="0">
              <a:lnSpc>
                <a:spcPct val="100000"/>
              </a:lnSpc>
              <a:spcBef>
                <a:spcPts val="600"/>
              </a:spcBef>
              <a:spcAft>
                <a:spcPts val="0"/>
              </a:spcAft>
              <a:buNone/>
            </a:pPr>
            <a:endParaRPr sz="1100" i="0" u="none" dirty="0">
              <a:solidFill>
                <a:srgbClr val="121925"/>
              </a:solidFill>
              <a:latin typeface="Montserrat"/>
              <a:ea typeface="Montserrat"/>
              <a:cs typeface="Montserrat"/>
              <a:sym typeface="Montserrat"/>
            </a:endParaRPr>
          </a:p>
        </p:txBody>
      </p:sp>
      <p:pic>
        <p:nvPicPr>
          <p:cNvPr id="98" name="Google Shape;98;g31a12e38fd8_0_4" descr="A logo for a company&#10;&#10;Description automatically generated"/>
          <p:cNvPicPr preferRelativeResize="0"/>
          <p:nvPr/>
        </p:nvPicPr>
        <p:blipFill rotWithShape="1">
          <a:blip r:embed="rId4">
            <a:alphaModFix/>
          </a:blip>
          <a:srcRect l="12102" t="27143" r="10119" b="26433"/>
          <a:stretch/>
        </p:blipFill>
        <p:spPr>
          <a:xfrm>
            <a:off x="138475" y="89687"/>
            <a:ext cx="2245193" cy="844552"/>
          </a:xfrm>
          <a:prstGeom prst="rect">
            <a:avLst/>
          </a:prstGeom>
          <a:noFill/>
          <a:ln>
            <a:noFill/>
          </a:ln>
        </p:spPr>
      </p:pic>
      <p:pic>
        <p:nvPicPr>
          <p:cNvPr id="99" name="Google Shape;99;g31a12e38fd8_0_4"/>
          <p:cNvPicPr preferRelativeResize="0"/>
          <p:nvPr/>
        </p:nvPicPr>
        <p:blipFill rotWithShape="1">
          <a:blip r:embed="rId5">
            <a:alphaModFix/>
          </a:blip>
          <a:srcRect/>
          <a:stretch/>
        </p:blipFill>
        <p:spPr>
          <a:xfrm>
            <a:off x="10003225" y="96913"/>
            <a:ext cx="855575" cy="830093"/>
          </a:xfrm>
          <a:prstGeom prst="rect">
            <a:avLst/>
          </a:prstGeom>
          <a:noFill/>
          <a:ln>
            <a:noFill/>
          </a:ln>
        </p:spPr>
      </p:pic>
      <p:pic>
        <p:nvPicPr>
          <p:cNvPr id="100" name="Google Shape;100;g31a12e38fd8_0_4" descr="A black background with white text&#10;&#10;Description automatically generated"/>
          <p:cNvPicPr preferRelativeResize="0"/>
          <p:nvPr/>
        </p:nvPicPr>
        <p:blipFill rotWithShape="1">
          <a:blip r:embed="rId6">
            <a:alphaModFix/>
          </a:blip>
          <a:srcRect r="78254"/>
          <a:stretch/>
        </p:blipFill>
        <p:spPr>
          <a:xfrm>
            <a:off x="11130351" y="67950"/>
            <a:ext cx="855580" cy="8445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4"/>
        <p:cNvGrpSpPr/>
        <p:nvPr/>
      </p:nvGrpSpPr>
      <p:grpSpPr>
        <a:xfrm>
          <a:off x="0" y="0"/>
          <a:ext cx="0" cy="0"/>
          <a:chOff x="0" y="0"/>
          <a:chExt cx="0" cy="0"/>
        </a:xfrm>
      </p:grpSpPr>
      <p:sp>
        <p:nvSpPr>
          <p:cNvPr id="105" name="Google Shape;105;g31a12e38fd8_0_14"/>
          <p:cNvSpPr txBox="1"/>
          <p:nvPr/>
        </p:nvSpPr>
        <p:spPr>
          <a:xfrm>
            <a:off x="0" y="17462"/>
            <a:ext cx="12192000" cy="989100"/>
          </a:xfrm>
          <a:prstGeom prst="rect">
            <a:avLst/>
          </a:prstGeom>
          <a:solidFill>
            <a:srgbClr val="121925"/>
          </a:solidFill>
          <a:ln w="19050" cap="flat" cmpd="sng">
            <a:solidFill>
              <a:srgbClr val="05290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106" name="Google Shape;106;g31a12e38fd8_0_14"/>
          <p:cNvSpPr txBox="1">
            <a:spLocks noGrp="1"/>
          </p:cNvSpPr>
          <p:nvPr>
            <p:ph type="title"/>
          </p:nvPr>
        </p:nvSpPr>
        <p:spPr>
          <a:xfrm>
            <a:off x="838200" y="1306512"/>
            <a:ext cx="10515600" cy="844500"/>
          </a:xfrm>
          <a:prstGeom prst="rect">
            <a:avLst/>
          </a:prstGeom>
          <a:noFill/>
          <a:ln>
            <a:noFill/>
          </a:ln>
        </p:spPr>
        <p:txBody>
          <a:bodyPr spcFirstLastPara="1" wrap="square" lIns="91425" tIns="45700" rIns="91425" bIns="45700" anchor="ctr" anchorCtr="0">
            <a:noAutofit/>
          </a:bodyPr>
          <a:lstStyle/>
          <a:p>
            <a:pPr lvl="0">
              <a:buClr>
                <a:srgbClr val="121925"/>
              </a:buClr>
              <a:buSzPts val="4400"/>
            </a:pPr>
            <a:r>
              <a:rPr lang="en-US" dirty="0">
                <a:solidFill>
                  <a:srgbClr val="121925"/>
                </a:solidFill>
                <a:latin typeface="Montserrat Medium"/>
                <a:ea typeface="Montserrat Medium"/>
                <a:cs typeface="Montserrat Medium"/>
                <a:sym typeface="Montserrat Medium"/>
              </a:rPr>
              <a:t>Introduction</a:t>
            </a:r>
            <a:endParaRPr dirty="0">
              <a:solidFill>
                <a:srgbClr val="121925"/>
              </a:solidFill>
              <a:latin typeface="Montserrat Medium"/>
              <a:ea typeface="Montserrat Medium"/>
              <a:cs typeface="Montserrat Medium"/>
              <a:sym typeface="Montserrat Medium"/>
            </a:endParaRPr>
          </a:p>
        </p:txBody>
      </p:sp>
      <p:sp>
        <p:nvSpPr>
          <p:cNvPr id="107" name="Google Shape;107;g31a12e38fd8_0_14"/>
          <p:cNvSpPr txBox="1">
            <a:spLocks noGrp="1"/>
          </p:cNvSpPr>
          <p:nvPr>
            <p:ph type="body" idx="1"/>
          </p:nvPr>
        </p:nvSpPr>
        <p:spPr>
          <a:xfrm>
            <a:off x="838200" y="2151062"/>
            <a:ext cx="10515600" cy="4116300"/>
          </a:xfrm>
          <a:prstGeom prst="rect">
            <a:avLst/>
          </a:prstGeom>
          <a:noFill/>
          <a:ln>
            <a:noFill/>
          </a:ln>
        </p:spPr>
        <p:txBody>
          <a:bodyPr spcFirstLastPara="1" wrap="square" lIns="91425" tIns="45700" rIns="91425" bIns="45700" anchor="t" anchorCtr="0">
            <a:noAutofit/>
          </a:bodyPr>
          <a:lstStyle/>
          <a:p>
            <a:pPr algn="just">
              <a:spcBef>
                <a:spcPts val="0"/>
              </a:spcBef>
              <a:buClr>
                <a:srgbClr val="121925"/>
              </a:buClr>
            </a:pPr>
            <a:r>
              <a:rPr lang="en-US" dirty="0">
                <a:solidFill>
                  <a:srgbClr val="121925"/>
                </a:solidFill>
                <a:latin typeface="Montserrat"/>
                <a:ea typeface="Montserrat"/>
                <a:cs typeface="Montserrat"/>
                <a:sym typeface="Montserrat"/>
              </a:rPr>
              <a:t>Albania’s economy has grown gradually with moderate industrial activity and high hydropower dependence, leading to stable CO₂ emissions, but uneven performance in municipal waste management. </a:t>
            </a:r>
          </a:p>
          <a:p>
            <a:pPr algn="just">
              <a:spcBef>
                <a:spcPts val="0"/>
              </a:spcBef>
              <a:buClr>
                <a:srgbClr val="121925"/>
              </a:buClr>
            </a:pPr>
            <a:r>
              <a:rPr lang="en-US" dirty="0">
                <a:solidFill>
                  <a:srgbClr val="121925"/>
                </a:solidFill>
                <a:latin typeface="Montserrat"/>
                <a:ea typeface="Montserrat"/>
                <a:cs typeface="Montserrat"/>
                <a:sym typeface="Montserrat"/>
              </a:rPr>
              <a:t>Environmental taxes are increasingly present as a fiscal tool, yet their role remains primarily policy-driven rather than growth-driven, signaling a transition stage toward circular-economy incentives.</a:t>
            </a:r>
            <a:endParaRPr sz="2800" i="0" u="none" dirty="0">
              <a:solidFill>
                <a:srgbClr val="121925"/>
              </a:solidFill>
              <a:latin typeface="Montserrat"/>
              <a:ea typeface="Montserrat"/>
              <a:cs typeface="Montserrat"/>
              <a:sym typeface="Montserrat"/>
            </a:endParaRPr>
          </a:p>
        </p:txBody>
      </p:sp>
      <p:pic>
        <p:nvPicPr>
          <p:cNvPr id="109" name="Google Shape;109;g31a12e38fd8_0_14" descr="A logo for a company&#10;&#10;Description automatically generated"/>
          <p:cNvPicPr preferRelativeResize="0"/>
          <p:nvPr/>
        </p:nvPicPr>
        <p:blipFill rotWithShape="1">
          <a:blip r:embed="rId3">
            <a:alphaModFix/>
          </a:blip>
          <a:srcRect l="12102" t="27143" r="10119" b="26433"/>
          <a:stretch/>
        </p:blipFill>
        <p:spPr>
          <a:xfrm>
            <a:off x="138475" y="89687"/>
            <a:ext cx="2245193" cy="844552"/>
          </a:xfrm>
          <a:prstGeom prst="rect">
            <a:avLst/>
          </a:prstGeom>
          <a:noFill/>
          <a:ln>
            <a:noFill/>
          </a:ln>
        </p:spPr>
      </p:pic>
      <p:pic>
        <p:nvPicPr>
          <p:cNvPr id="110" name="Google Shape;110;g31a12e38fd8_0_14"/>
          <p:cNvPicPr preferRelativeResize="0"/>
          <p:nvPr/>
        </p:nvPicPr>
        <p:blipFill rotWithShape="1">
          <a:blip r:embed="rId4">
            <a:alphaModFix/>
          </a:blip>
          <a:srcRect/>
          <a:stretch/>
        </p:blipFill>
        <p:spPr>
          <a:xfrm>
            <a:off x="10003225" y="96913"/>
            <a:ext cx="855575" cy="830093"/>
          </a:xfrm>
          <a:prstGeom prst="rect">
            <a:avLst/>
          </a:prstGeom>
          <a:noFill/>
          <a:ln>
            <a:noFill/>
          </a:ln>
        </p:spPr>
      </p:pic>
      <p:pic>
        <p:nvPicPr>
          <p:cNvPr id="111" name="Google Shape;111;g31a12e38fd8_0_14" descr="A black background with white text&#10;&#10;Description automatically generated"/>
          <p:cNvPicPr preferRelativeResize="0"/>
          <p:nvPr/>
        </p:nvPicPr>
        <p:blipFill rotWithShape="1">
          <a:blip r:embed="rId5">
            <a:alphaModFix/>
          </a:blip>
          <a:srcRect r="78254"/>
          <a:stretch/>
        </p:blipFill>
        <p:spPr>
          <a:xfrm>
            <a:off x="11130351" y="67950"/>
            <a:ext cx="855580" cy="844550"/>
          </a:xfrm>
          <a:prstGeom prst="rect">
            <a:avLst/>
          </a:prstGeom>
          <a:noFill/>
          <a:ln>
            <a:noFill/>
          </a:ln>
        </p:spPr>
      </p:pic>
      <p:sp>
        <p:nvSpPr>
          <p:cNvPr id="2" name="Google Shape;97;g31a12e38fd8_0_4">
            <a:extLst>
              <a:ext uri="{FF2B5EF4-FFF2-40B4-BE49-F238E27FC236}">
                <a16:creationId xmlns:a16="http://schemas.microsoft.com/office/drawing/2014/main" id="{3E92060C-F015-7D0C-D875-AFD8BBFBD82D}"/>
              </a:ext>
            </a:extLst>
          </p:cNvPr>
          <p:cNvSpPr txBox="1"/>
          <p:nvPr/>
        </p:nvSpPr>
        <p:spPr>
          <a:xfrm>
            <a:off x="465547" y="6180932"/>
            <a:ext cx="11085600" cy="677068"/>
          </a:xfrm>
          <a:prstGeom prst="rect">
            <a:avLst/>
          </a:prstGeom>
          <a:noFill/>
          <a:ln>
            <a:noFill/>
          </a:ln>
        </p:spPr>
        <p:txBody>
          <a:bodyPr spcFirstLastPara="1" wrap="square" lIns="91425" tIns="45700" rIns="91425" bIns="45700" anchor="t" anchorCtr="0">
            <a:spAutoFit/>
          </a:bodyPr>
          <a:lstStyle/>
          <a:p>
            <a:pPr algn="ctr">
              <a:buClr>
                <a:srgbClr val="121925"/>
              </a:buClr>
              <a:buSzPts val="1200"/>
            </a:pPr>
            <a:r>
              <a:rPr lang="en-US" sz="1100" dirty="0">
                <a:solidFill>
                  <a:srgbClr val="121925"/>
                </a:solidFill>
                <a:latin typeface="Montserrat"/>
                <a:hlinkClick r:id="rId6">
                  <a:extLst>
                    <a:ext uri="{A12FA001-AC4F-418D-AE19-62706E023703}">
                      <ahyp:hlinkClr xmlns:ahyp="http://schemas.microsoft.com/office/drawing/2018/hyperlinkcolor" val="tx"/>
                    </a:ext>
                  </a:extLst>
                </a:hlinkClick>
              </a:rPr>
              <a:t>International Conference on Economy, Business, Innovation and Technology “ICEBIT 2025: Building Intelligent Economies with Resilient Innovation and Smart Specialization Strategies"</a:t>
            </a:r>
            <a:endParaRPr lang="en-US" sz="1100" dirty="0">
              <a:solidFill>
                <a:srgbClr val="121925"/>
              </a:solidFill>
              <a:latin typeface="Montserrat"/>
            </a:endParaRPr>
          </a:p>
          <a:p>
            <a:pPr marL="0" marR="0" lvl="0" indent="0" algn="l" rtl="0">
              <a:lnSpc>
                <a:spcPct val="100000"/>
              </a:lnSpc>
              <a:spcBef>
                <a:spcPts val="600"/>
              </a:spcBef>
              <a:spcAft>
                <a:spcPts val="0"/>
              </a:spcAft>
              <a:buNone/>
            </a:pPr>
            <a:endParaRPr sz="1100" i="0" u="none" dirty="0">
              <a:solidFill>
                <a:srgbClr val="121925"/>
              </a:solidFill>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g31a12e38fd8_0_24"/>
          <p:cNvSpPr txBox="1"/>
          <p:nvPr/>
        </p:nvSpPr>
        <p:spPr>
          <a:xfrm>
            <a:off x="0" y="17462"/>
            <a:ext cx="12192000" cy="989100"/>
          </a:xfrm>
          <a:prstGeom prst="rect">
            <a:avLst/>
          </a:prstGeom>
          <a:solidFill>
            <a:srgbClr val="121925"/>
          </a:solidFill>
          <a:ln w="19050" cap="flat" cmpd="sng">
            <a:solidFill>
              <a:srgbClr val="05290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FFFFFF"/>
              </a:solidFill>
            </a:endParaRPr>
          </a:p>
        </p:txBody>
      </p:sp>
      <p:sp>
        <p:nvSpPr>
          <p:cNvPr id="117" name="Google Shape;117;g31a12e38fd8_0_24"/>
          <p:cNvSpPr txBox="1">
            <a:spLocks noGrp="1"/>
          </p:cNvSpPr>
          <p:nvPr>
            <p:ph type="title"/>
          </p:nvPr>
        </p:nvSpPr>
        <p:spPr>
          <a:xfrm>
            <a:off x="838200" y="1306512"/>
            <a:ext cx="10515600" cy="844500"/>
          </a:xfrm>
          <a:prstGeom prst="rect">
            <a:avLst/>
          </a:prstGeom>
          <a:noFill/>
          <a:ln>
            <a:noFill/>
          </a:ln>
        </p:spPr>
        <p:txBody>
          <a:bodyPr spcFirstLastPara="1" wrap="square" lIns="91425" tIns="45700" rIns="91425" bIns="45700" anchor="ctr" anchorCtr="0">
            <a:noAutofit/>
          </a:bodyPr>
          <a:lstStyle/>
          <a:p>
            <a:pPr lvl="0">
              <a:buClr>
                <a:srgbClr val="121925"/>
              </a:buClr>
              <a:buSzPts val="4400"/>
            </a:pPr>
            <a:r>
              <a:rPr lang="en-US" dirty="0">
                <a:solidFill>
                  <a:srgbClr val="121925"/>
                </a:solidFill>
                <a:latin typeface="Montserrat Medium"/>
                <a:ea typeface="Montserrat Medium"/>
                <a:cs typeface="Montserrat Medium"/>
                <a:sym typeface="Montserrat Medium"/>
              </a:rPr>
              <a:t>Methodology</a:t>
            </a:r>
            <a:endParaRPr dirty="0">
              <a:solidFill>
                <a:srgbClr val="121925"/>
              </a:solidFill>
              <a:latin typeface="Montserrat Medium"/>
              <a:ea typeface="Montserrat Medium"/>
              <a:cs typeface="Montserrat Medium"/>
              <a:sym typeface="Montserrat Medium"/>
            </a:endParaRPr>
          </a:p>
        </p:txBody>
      </p:sp>
      <p:sp>
        <p:nvSpPr>
          <p:cNvPr id="118" name="Google Shape;118;g31a12e38fd8_0_24"/>
          <p:cNvSpPr txBox="1">
            <a:spLocks noGrp="1"/>
          </p:cNvSpPr>
          <p:nvPr>
            <p:ph type="body" idx="1"/>
          </p:nvPr>
        </p:nvSpPr>
        <p:spPr>
          <a:xfrm>
            <a:off x="838200" y="2151062"/>
            <a:ext cx="10515600" cy="4116300"/>
          </a:xfrm>
          <a:prstGeom prst="rect">
            <a:avLst/>
          </a:prstGeom>
          <a:noFill/>
          <a:ln>
            <a:noFill/>
          </a:ln>
        </p:spPr>
        <p:txBody>
          <a:bodyPr spcFirstLastPara="1" wrap="square" lIns="91425" tIns="45700" rIns="91425" bIns="45700" anchor="t" anchorCtr="0">
            <a:noAutofit/>
          </a:bodyPr>
          <a:lstStyle/>
          <a:p>
            <a:pPr marL="0" lvl="0" indent="0" algn="just">
              <a:spcBef>
                <a:spcPts val="0"/>
              </a:spcBef>
              <a:buNone/>
            </a:pPr>
            <a:r>
              <a:rPr lang="en-US" dirty="0">
                <a:solidFill>
                  <a:schemeClr val="tx1"/>
                </a:solidFill>
                <a:latin typeface="Montserrat" panose="020B0604020202020204" charset="0"/>
              </a:rPr>
              <a:t>Variables used in the analysis:</a:t>
            </a:r>
          </a:p>
          <a:p>
            <a:pPr marL="0" lvl="0" indent="0" algn="just">
              <a:spcBef>
                <a:spcPts val="0"/>
              </a:spcBef>
              <a:buNone/>
            </a:pPr>
            <a:endParaRPr lang="en-US" dirty="0">
              <a:solidFill>
                <a:schemeClr val="tx1"/>
              </a:solidFill>
              <a:latin typeface="Montserrat" panose="020B0604020202020204" charset="0"/>
            </a:endParaRPr>
          </a:p>
          <a:p>
            <a:pPr lvl="0" indent="-457200" algn="just">
              <a:spcBef>
                <a:spcPts val="0"/>
              </a:spcBef>
              <a:buClrTx/>
              <a:buFont typeface="Wingdings" panose="05000000000000000000" pitchFamily="2" charset="2"/>
              <a:buChar char="ü"/>
            </a:pPr>
            <a:r>
              <a:rPr lang="en-US" dirty="0">
                <a:solidFill>
                  <a:schemeClr val="tx1"/>
                </a:solidFill>
                <a:latin typeface="Montserrat" panose="020B0604020202020204" charset="0"/>
              </a:rPr>
              <a:t>GDP growth per capita (%)</a:t>
            </a:r>
          </a:p>
          <a:p>
            <a:pPr lvl="0" indent="-457200" algn="just">
              <a:spcBef>
                <a:spcPts val="0"/>
              </a:spcBef>
              <a:buClrTx/>
              <a:buFont typeface="Wingdings" panose="05000000000000000000" pitchFamily="2" charset="2"/>
              <a:buChar char="ü"/>
            </a:pPr>
            <a:r>
              <a:rPr lang="en-US" dirty="0">
                <a:solidFill>
                  <a:schemeClr val="tx1"/>
                </a:solidFill>
                <a:latin typeface="Montserrat" panose="020B0604020202020204" charset="0"/>
              </a:rPr>
              <a:t>Environmental tax revenues (% of GDP)</a:t>
            </a:r>
          </a:p>
          <a:p>
            <a:pPr lvl="0" indent="-457200" algn="just">
              <a:spcBef>
                <a:spcPts val="0"/>
              </a:spcBef>
              <a:buClrTx/>
              <a:buFont typeface="Wingdings" panose="05000000000000000000" pitchFamily="2" charset="2"/>
              <a:buChar char="ü"/>
            </a:pPr>
            <a:r>
              <a:rPr lang="en-US" dirty="0">
                <a:solidFill>
                  <a:schemeClr val="tx1"/>
                </a:solidFill>
                <a:latin typeface="Montserrat" panose="020B0604020202020204" charset="0"/>
              </a:rPr>
              <a:t>Growth rate of managed municipal waste (%)</a:t>
            </a:r>
          </a:p>
          <a:p>
            <a:pPr lvl="0" indent="-457200" algn="just">
              <a:spcBef>
                <a:spcPts val="0"/>
              </a:spcBef>
              <a:buClrTx/>
              <a:buFont typeface="Wingdings" panose="05000000000000000000" pitchFamily="2" charset="2"/>
              <a:buChar char="ü"/>
            </a:pPr>
            <a:r>
              <a:rPr lang="en-US" dirty="0">
                <a:solidFill>
                  <a:schemeClr val="tx1"/>
                </a:solidFill>
                <a:latin typeface="Montserrat" panose="020B0604020202020204" charset="0"/>
              </a:rPr>
              <a:t>CO₂ emissions per capita (metric tons)</a:t>
            </a:r>
          </a:p>
          <a:p>
            <a:pPr marL="0" lvl="0" indent="0" algn="just">
              <a:spcBef>
                <a:spcPts val="0"/>
              </a:spcBef>
              <a:buNone/>
            </a:pPr>
            <a:endParaRPr lang="en-US" dirty="0">
              <a:solidFill>
                <a:schemeClr val="tx1"/>
              </a:solidFill>
              <a:latin typeface="Montserrat" panose="020B0604020202020204" charset="0"/>
              <a:ea typeface="Montserrat"/>
              <a:cs typeface="Montserrat"/>
              <a:sym typeface="Montserrat"/>
            </a:endParaRPr>
          </a:p>
          <a:p>
            <a:pPr marL="0" lvl="0" indent="0" algn="just">
              <a:spcBef>
                <a:spcPts val="0"/>
              </a:spcBef>
              <a:buNone/>
            </a:pPr>
            <a:endParaRPr lang="en-US" dirty="0">
              <a:solidFill>
                <a:schemeClr val="tx1"/>
              </a:solidFill>
              <a:latin typeface="Montserrat" panose="020B0604020202020204" charset="0"/>
              <a:ea typeface="Montserrat"/>
              <a:cs typeface="Montserrat"/>
              <a:sym typeface="Montserrat"/>
            </a:endParaRPr>
          </a:p>
          <a:p>
            <a:pPr marL="0" lvl="0" indent="0" algn="just">
              <a:spcBef>
                <a:spcPts val="0"/>
              </a:spcBef>
              <a:buNone/>
            </a:pPr>
            <a:r>
              <a:rPr lang="en-US" dirty="0">
                <a:solidFill>
                  <a:srgbClr val="121925"/>
                </a:solidFill>
                <a:latin typeface="Montserrat"/>
                <a:ea typeface="Montserrat"/>
                <a:cs typeface="Montserrat"/>
                <a:sym typeface="Montserrat"/>
              </a:rPr>
              <a:t>(Source: INSTAT / World Bank / Eurostat compiled by the author)</a:t>
            </a:r>
            <a:endParaRPr dirty="0">
              <a:solidFill>
                <a:srgbClr val="121925"/>
              </a:solidFill>
              <a:latin typeface="Montserrat"/>
              <a:ea typeface="Montserrat"/>
              <a:cs typeface="Montserrat"/>
              <a:sym typeface="Montserrat"/>
            </a:endParaRPr>
          </a:p>
        </p:txBody>
      </p:sp>
      <p:pic>
        <p:nvPicPr>
          <p:cNvPr id="120" name="Google Shape;120;g31a12e38fd8_0_24" descr="A logo for a company&#10;&#10;Description automatically generated"/>
          <p:cNvPicPr preferRelativeResize="0"/>
          <p:nvPr/>
        </p:nvPicPr>
        <p:blipFill rotWithShape="1">
          <a:blip r:embed="rId3">
            <a:alphaModFix/>
          </a:blip>
          <a:srcRect l="12102" t="27143" r="10119" b="26433"/>
          <a:stretch/>
        </p:blipFill>
        <p:spPr>
          <a:xfrm>
            <a:off x="138475" y="89687"/>
            <a:ext cx="2245193" cy="844552"/>
          </a:xfrm>
          <a:prstGeom prst="rect">
            <a:avLst/>
          </a:prstGeom>
          <a:noFill/>
          <a:ln>
            <a:noFill/>
          </a:ln>
        </p:spPr>
      </p:pic>
      <p:pic>
        <p:nvPicPr>
          <p:cNvPr id="121" name="Google Shape;121;g31a12e38fd8_0_24"/>
          <p:cNvPicPr preferRelativeResize="0"/>
          <p:nvPr/>
        </p:nvPicPr>
        <p:blipFill rotWithShape="1">
          <a:blip r:embed="rId4">
            <a:alphaModFix/>
          </a:blip>
          <a:srcRect/>
          <a:stretch/>
        </p:blipFill>
        <p:spPr>
          <a:xfrm>
            <a:off x="10003225" y="96913"/>
            <a:ext cx="855575" cy="830093"/>
          </a:xfrm>
          <a:prstGeom prst="rect">
            <a:avLst/>
          </a:prstGeom>
          <a:noFill/>
          <a:ln>
            <a:noFill/>
          </a:ln>
        </p:spPr>
      </p:pic>
      <p:pic>
        <p:nvPicPr>
          <p:cNvPr id="122" name="Google Shape;122;g31a12e38fd8_0_24" descr="A black background with white text&#10;&#10;Description automatically generated"/>
          <p:cNvPicPr preferRelativeResize="0"/>
          <p:nvPr/>
        </p:nvPicPr>
        <p:blipFill rotWithShape="1">
          <a:blip r:embed="rId5">
            <a:alphaModFix/>
          </a:blip>
          <a:srcRect r="78254"/>
          <a:stretch/>
        </p:blipFill>
        <p:spPr>
          <a:xfrm>
            <a:off x="11130351" y="67950"/>
            <a:ext cx="855580" cy="844550"/>
          </a:xfrm>
          <a:prstGeom prst="rect">
            <a:avLst/>
          </a:prstGeom>
          <a:noFill/>
          <a:ln>
            <a:noFill/>
          </a:ln>
        </p:spPr>
      </p:pic>
      <p:sp>
        <p:nvSpPr>
          <p:cNvPr id="2" name="Google Shape;97;g31a12e38fd8_0_4">
            <a:extLst>
              <a:ext uri="{FF2B5EF4-FFF2-40B4-BE49-F238E27FC236}">
                <a16:creationId xmlns:a16="http://schemas.microsoft.com/office/drawing/2014/main" id="{97A3F994-0100-2AE1-473C-13213D1C7F06}"/>
              </a:ext>
            </a:extLst>
          </p:cNvPr>
          <p:cNvSpPr txBox="1"/>
          <p:nvPr/>
        </p:nvSpPr>
        <p:spPr>
          <a:xfrm>
            <a:off x="465547" y="6180932"/>
            <a:ext cx="11085600" cy="677068"/>
          </a:xfrm>
          <a:prstGeom prst="rect">
            <a:avLst/>
          </a:prstGeom>
          <a:noFill/>
          <a:ln>
            <a:noFill/>
          </a:ln>
        </p:spPr>
        <p:txBody>
          <a:bodyPr spcFirstLastPara="1" wrap="square" lIns="91425" tIns="45700" rIns="91425" bIns="45700" anchor="t" anchorCtr="0">
            <a:spAutoFit/>
          </a:bodyPr>
          <a:lstStyle/>
          <a:p>
            <a:pPr algn="ctr">
              <a:buClr>
                <a:srgbClr val="121925"/>
              </a:buClr>
              <a:buSzPts val="1200"/>
            </a:pPr>
            <a:r>
              <a:rPr lang="en-US" sz="1100" dirty="0">
                <a:solidFill>
                  <a:srgbClr val="121925"/>
                </a:solidFill>
                <a:latin typeface="Montserrat"/>
                <a:hlinkClick r:id="rId6">
                  <a:extLst>
                    <a:ext uri="{A12FA001-AC4F-418D-AE19-62706E023703}">
                      <ahyp:hlinkClr xmlns:ahyp="http://schemas.microsoft.com/office/drawing/2018/hyperlinkcolor" val="tx"/>
                    </a:ext>
                  </a:extLst>
                </a:hlinkClick>
              </a:rPr>
              <a:t>International Conference on Economy, Business, Innovation and Technology “ICEBIT 2025: Building Intelligent Economies with Resilient Innovation and Smart Specialization Strategies"</a:t>
            </a:r>
            <a:endParaRPr lang="en-US" sz="1100" dirty="0">
              <a:solidFill>
                <a:srgbClr val="121925"/>
              </a:solidFill>
              <a:latin typeface="Montserrat"/>
            </a:endParaRPr>
          </a:p>
          <a:p>
            <a:pPr>
              <a:spcBef>
                <a:spcPts val="600"/>
              </a:spcBef>
            </a:pPr>
            <a:endParaRPr sz="1100" dirty="0">
              <a:solidFill>
                <a:srgbClr val="121925"/>
              </a:solidFill>
              <a:latin typeface="Montserrat"/>
              <a:ea typeface="Montserrat"/>
              <a:cs typeface="Montserrat"/>
              <a:sym typeface="Montserrat"/>
            </a:endParaRPr>
          </a:p>
        </p:txBody>
      </p:sp>
    </p:spTree>
    <p:extLst>
      <p:ext uri="{BB962C8B-B14F-4D97-AF65-F5344CB8AC3E}">
        <p14:creationId xmlns:p14="http://schemas.microsoft.com/office/powerpoint/2010/main" val="1137671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g31a12e38fd8_0_24"/>
          <p:cNvSpPr txBox="1"/>
          <p:nvPr/>
        </p:nvSpPr>
        <p:spPr>
          <a:xfrm>
            <a:off x="0" y="17462"/>
            <a:ext cx="12192000" cy="989100"/>
          </a:xfrm>
          <a:prstGeom prst="rect">
            <a:avLst/>
          </a:prstGeom>
          <a:solidFill>
            <a:srgbClr val="121925"/>
          </a:solidFill>
          <a:ln w="19050" cap="flat" cmpd="sng">
            <a:solidFill>
              <a:srgbClr val="05290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117" name="Google Shape;117;g31a12e38fd8_0_24"/>
          <p:cNvSpPr txBox="1">
            <a:spLocks noGrp="1"/>
          </p:cNvSpPr>
          <p:nvPr>
            <p:ph type="title"/>
          </p:nvPr>
        </p:nvSpPr>
        <p:spPr>
          <a:xfrm>
            <a:off x="838200" y="1306512"/>
            <a:ext cx="10515600" cy="844500"/>
          </a:xfrm>
          <a:prstGeom prst="rect">
            <a:avLst/>
          </a:prstGeom>
          <a:noFill/>
          <a:ln>
            <a:noFill/>
          </a:ln>
        </p:spPr>
        <p:txBody>
          <a:bodyPr spcFirstLastPara="1" wrap="square" lIns="91425" tIns="45700" rIns="91425" bIns="45700" anchor="ctr" anchorCtr="0">
            <a:noAutofit/>
          </a:bodyPr>
          <a:lstStyle/>
          <a:p>
            <a:pPr lvl="0">
              <a:buClr>
                <a:srgbClr val="121925"/>
              </a:buClr>
              <a:buSzPts val="4400"/>
            </a:pPr>
            <a:r>
              <a:rPr lang="en-US" dirty="0">
                <a:solidFill>
                  <a:srgbClr val="121925"/>
                </a:solidFill>
                <a:latin typeface="Montserrat Medium"/>
                <a:ea typeface="Montserrat Medium"/>
                <a:cs typeface="Montserrat Medium"/>
                <a:sym typeface="Montserrat Medium"/>
              </a:rPr>
              <a:t>Methodology</a:t>
            </a:r>
            <a:endParaRPr dirty="0">
              <a:solidFill>
                <a:srgbClr val="121925"/>
              </a:solidFill>
              <a:latin typeface="Montserrat Medium"/>
              <a:ea typeface="Montserrat Medium"/>
              <a:cs typeface="Montserrat Medium"/>
              <a:sym typeface="Montserrat Medium"/>
            </a:endParaRPr>
          </a:p>
        </p:txBody>
      </p:sp>
      <p:sp>
        <p:nvSpPr>
          <p:cNvPr id="118" name="Google Shape;118;g31a12e38fd8_0_24"/>
          <p:cNvSpPr txBox="1">
            <a:spLocks noGrp="1"/>
          </p:cNvSpPr>
          <p:nvPr>
            <p:ph type="body" idx="1"/>
          </p:nvPr>
        </p:nvSpPr>
        <p:spPr>
          <a:xfrm>
            <a:off x="838200" y="2151062"/>
            <a:ext cx="10515600" cy="4116300"/>
          </a:xfrm>
          <a:prstGeom prst="rect">
            <a:avLst/>
          </a:prstGeom>
          <a:noFill/>
          <a:ln>
            <a:noFill/>
          </a:ln>
        </p:spPr>
        <p:txBody>
          <a:bodyPr spcFirstLastPara="1" wrap="square" lIns="91425" tIns="45700" rIns="91425" bIns="45700" anchor="t" anchorCtr="0">
            <a:noAutofit/>
          </a:bodyPr>
          <a:lstStyle/>
          <a:p>
            <a:pPr marL="0" lvl="0" indent="0" algn="just">
              <a:spcBef>
                <a:spcPts val="0"/>
              </a:spcBef>
              <a:buNone/>
            </a:pPr>
            <a:r>
              <a:rPr lang="en-US" dirty="0">
                <a:solidFill>
                  <a:schemeClr val="tx1"/>
                </a:solidFill>
                <a:latin typeface="Montserrat" panose="020B0604020202020204" charset="0"/>
              </a:rPr>
              <a:t>1)	Data collection and organization;</a:t>
            </a:r>
          </a:p>
          <a:p>
            <a:pPr marL="0" lvl="0" indent="0" algn="just">
              <a:spcBef>
                <a:spcPts val="0"/>
              </a:spcBef>
              <a:buNone/>
            </a:pPr>
            <a:endParaRPr lang="en-US" dirty="0">
              <a:solidFill>
                <a:schemeClr val="tx1"/>
              </a:solidFill>
              <a:latin typeface="Montserrat" panose="020B0604020202020204" charset="0"/>
            </a:endParaRPr>
          </a:p>
          <a:p>
            <a:pPr marL="0" lvl="0" indent="0" algn="just">
              <a:spcBef>
                <a:spcPts val="0"/>
              </a:spcBef>
              <a:buNone/>
            </a:pPr>
            <a:r>
              <a:rPr lang="en-US" dirty="0">
                <a:solidFill>
                  <a:schemeClr val="tx1"/>
                </a:solidFill>
                <a:latin typeface="Montserrat" panose="020B0604020202020204" charset="0"/>
              </a:rPr>
              <a:t>2)	Descriptive and correlation analysis;</a:t>
            </a:r>
          </a:p>
          <a:p>
            <a:pPr marL="0" lvl="0" indent="0" algn="just">
              <a:spcBef>
                <a:spcPts val="0"/>
              </a:spcBef>
              <a:buNone/>
            </a:pPr>
            <a:endParaRPr lang="en-US" dirty="0">
              <a:solidFill>
                <a:schemeClr val="tx1"/>
              </a:solidFill>
              <a:latin typeface="Montserrat" panose="020B0604020202020204" charset="0"/>
            </a:endParaRPr>
          </a:p>
          <a:p>
            <a:pPr marL="0" lvl="0" indent="0" algn="just">
              <a:spcBef>
                <a:spcPts val="0"/>
              </a:spcBef>
              <a:buNone/>
            </a:pPr>
            <a:r>
              <a:rPr lang="en-US" dirty="0">
                <a:solidFill>
                  <a:schemeClr val="tx1"/>
                </a:solidFill>
                <a:latin typeface="Montserrat" panose="020B0604020202020204" charset="0"/>
              </a:rPr>
              <a:t>3)	Pairwise Granger causality tests (1 Lag);</a:t>
            </a:r>
          </a:p>
          <a:p>
            <a:pPr marL="0" lvl="0" indent="0" algn="just">
              <a:spcBef>
                <a:spcPts val="0"/>
              </a:spcBef>
              <a:buNone/>
            </a:pPr>
            <a:endParaRPr lang="en-US" dirty="0">
              <a:solidFill>
                <a:schemeClr val="tx1"/>
              </a:solidFill>
              <a:latin typeface="Montserrat" panose="020B0604020202020204" charset="0"/>
            </a:endParaRPr>
          </a:p>
          <a:p>
            <a:pPr marL="0" lvl="0" indent="0" algn="just">
              <a:spcBef>
                <a:spcPts val="0"/>
              </a:spcBef>
              <a:buNone/>
            </a:pPr>
            <a:r>
              <a:rPr lang="en-US" dirty="0">
                <a:solidFill>
                  <a:schemeClr val="tx1"/>
                </a:solidFill>
                <a:latin typeface="Montserrat" panose="020B0604020202020204" charset="0"/>
              </a:rPr>
              <a:t>4)	Estimation of a Vector Autoregressive (VAR) model;</a:t>
            </a:r>
          </a:p>
          <a:p>
            <a:pPr marL="0" lvl="0" indent="0" algn="just">
              <a:spcBef>
                <a:spcPts val="0"/>
              </a:spcBef>
              <a:buNone/>
            </a:pPr>
            <a:endParaRPr lang="en-US" dirty="0">
              <a:solidFill>
                <a:schemeClr val="tx1"/>
              </a:solidFill>
              <a:latin typeface="Montserrat" panose="020B0604020202020204" charset="0"/>
            </a:endParaRPr>
          </a:p>
          <a:p>
            <a:pPr marL="0" lvl="0" indent="0" algn="just">
              <a:spcBef>
                <a:spcPts val="0"/>
              </a:spcBef>
              <a:buNone/>
            </a:pPr>
            <a:r>
              <a:rPr lang="en-US" dirty="0">
                <a:solidFill>
                  <a:schemeClr val="tx1"/>
                </a:solidFill>
                <a:latin typeface="Montserrat" panose="020B0604020202020204" charset="0"/>
              </a:rPr>
              <a:t>5)	Interpretation through lagged effects and dynamic interactions (IRFs).</a:t>
            </a:r>
          </a:p>
          <a:p>
            <a:pPr marL="0" lvl="0" indent="0" algn="just">
              <a:spcBef>
                <a:spcPts val="0"/>
              </a:spcBef>
              <a:buNone/>
            </a:pPr>
            <a:r>
              <a:rPr lang="en-US" dirty="0"/>
              <a:t>can guide economic and business practices.</a:t>
            </a:r>
            <a:endParaRPr dirty="0">
              <a:solidFill>
                <a:srgbClr val="121925"/>
              </a:solidFill>
              <a:latin typeface="Montserrat"/>
              <a:ea typeface="Montserrat"/>
              <a:cs typeface="Montserrat"/>
              <a:sym typeface="Montserrat"/>
            </a:endParaRPr>
          </a:p>
        </p:txBody>
      </p:sp>
      <p:pic>
        <p:nvPicPr>
          <p:cNvPr id="120" name="Google Shape;120;g31a12e38fd8_0_24" descr="A logo for a company&#10;&#10;Description automatically generated"/>
          <p:cNvPicPr preferRelativeResize="0"/>
          <p:nvPr/>
        </p:nvPicPr>
        <p:blipFill rotWithShape="1">
          <a:blip r:embed="rId3">
            <a:alphaModFix/>
          </a:blip>
          <a:srcRect l="12102" t="27143" r="10119" b="26433"/>
          <a:stretch/>
        </p:blipFill>
        <p:spPr>
          <a:xfrm>
            <a:off x="138475" y="89687"/>
            <a:ext cx="2245193" cy="844552"/>
          </a:xfrm>
          <a:prstGeom prst="rect">
            <a:avLst/>
          </a:prstGeom>
          <a:noFill/>
          <a:ln>
            <a:noFill/>
          </a:ln>
        </p:spPr>
      </p:pic>
      <p:pic>
        <p:nvPicPr>
          <p:cNvPr id="121" name="Google Shape;121;g31a12e38fd8_0_24"/>
          <p:cNvPicPr preferRelativeResize="0"/>
          <p:nvPr/>
        </p:nvPicPr>
        <p:blipFill rotWithShape="1">
          <a:blip r:embed="rId4">
            <a:alphaModFix/>
          </a:blip>
          <a:srcRect/>
          <a:stretch/>
        </p:blipFill>
        <p:spPr>
          <a:xfrm>
            <a:off x="10003225" y="96913"/>
            <a:ext cx="855575" cy="830093"/>
          </a:xfrm>
          <a:prstGeom prst="rect">
            <a:avLst/>
          </a:prstGeom>
          <a:noFill/>
          <a:ln>
            <a:noFill/>
          </a:ln>
        </p:spPr>
      </p:pic>
      <p:pic>
        <p:nvPicPr>
          <p:cNvPr id="122" name="Google Shape;122;g31a12e38fd8_0_24" descr="A black background with white text&#10;&#10;Description automatically generated"/>
          <p:cNvPicPr preferRelativeResize="0"/>
          <p:nvPr/>
        </p:nvPicPr>
        <p:blipFill rotWithShape="1">
          <a:blip r:embed="rId5">
            <a:alphaModFix/>
          </a:blip>
          <a:srcRect r="78254"/>
          <a:stretch/>
        </p:blipFill>
        <p:spPr>
          <a:xfrm>
            <a:off x="11130351" y="67950"/>
            <a:ext cx="855580" cy="844550"/>
          </a:xfrm>
          <a:prstGeom prst="rect">
            <a:avLst/>
          </a:prstGeom>
          <a:noFill/>
          <a:ln>
            <a:noFill/>
          </a:ln>
        </p:spPr>
      </p:pic>
      <p:sp>
        <p:nvSpPr>
          <p:cNvPr id="2" name="Google Shape;97;g31a12e38fd8_0_4">
            <a:extLst>
              <a:ext uri="{FF2B5EF4-FFF2-40B4-BE49-F238E27FC236}">
                <a16:creationId xmlns:a16="http://schemas.microsoft.com/office/drawing/2014/main" id="{97A3F994-0100-2AE1-473C-13213D1C7F06}"/>
              </a:ext>
            </a:extLst>
          </p:cNvPr>
          <p:cNvSpPr txBox="1"/>
          <p:nvPr/>
        </p:nvSpPr>
        <p:spPr>
          <a:xfrm>
            <a:off x="465547" y="6180932"/>
            <a:ext cx="11085600" cy="677068"/>
          </a:xfrm>
          <a:prstGeom prst="rect">
            <a:avLst/>
          </a:prstGeom>
          <a:noFill/>
          <a:ln>
            <a:noFill/>
          </a:ln>
        </p:spPr>
        <p:txBody>
          <a:bodyPr spcFirstLastPara="1" wrap="square" lIns="91425" tIns="45700" rIns="91425" bIns="45700" anchor="t" anchorCtr="0">
            <a:spAutoFit/>
          </a:bodyPr>
          <a:lstStyle/>
          <a:p>
            <a:pPr algn="ctr">
              <a:buClr>
                <a:srgbClr val="121925"/>
              </a:buClr>
              <a:buSzPts val="1200"/>
            </a:pPr>
            <a:r>
              <a:rPr lang="en-US" sz="1100" dirty="0">
                <a:solidFill>
                  <a:srgbClr val="121925"/>
                </a:solidFill>
                <a:latin typeface="Montserrat"/>
                <a:hlinkClick r:id="rId6">
                  <a:extLst>
                    <a:ext uri="{A12FA001-AC4F-418D-AE19-62706E023703}">
                      <ahyp:hlinkClr xmlns:ahyp="http://schemas.microsoft.com/office/drawing/2018/hyperlinkcolor" val="tx"/>
                    </a:ext>
                  </a:extLst>
                </a:hlinkClick>
              </a:rPr>
              <a:t>International Conference on Economy, Business, Innovation and Technology “ICEBIT 2025: Building Intelligent Economies with Resilient Innovation and Smart Specialization Strategies"</a:t>
            </a:r>
            <a:endParaRPr lang="en-US" sz="1100" dirty="0">
              <a:solidFill>
                <a:srgbClr val="121925"/>
              </a:solidFill>
              <a:latin typeface="Montserrat"/>
            </a:endParaRPr>
          </a:p>
          <a:p>
            <a:pPr marL="0" marR="0" lvl="0" indent="0" algn="l" rtl="0">
              <a:lnSpc>
                <a:spcPct val="100000"/>
              </a:lnSpc>
              <a:spcBef>
                <a:spcPts val="600"/>
              </a:spcBef>
              <a:spcAft>
                <a:spcPts val="0"/>
              </a:spcAft>
              <a:buNone/>
            </a:pPr>
            <a:endParaRPr sz="1100" i="0" u="none" dirty="0">
              <a:solidFill>
                <a:srgbClr val="121925"/>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6"/>
        <p:cNvGrpSpPr/>
        <p:nvPr/>
      </p:nvGrpSpPr>
      <p:grpSpPr>
        <a:xfrm>
          <a:off x="0" y="0"/>
          <a:ext cx="0" cy="0"/>
          <a:chOff x="0" y="0"/>
          <a:chExt cx="0" cy="0"/>
        </a:xfrm>
      </p:grpSpPr>
      <p:sp>
        <p:nvSpPr>
          <p:cNvPr id="127" name="Google Shape;127;g31a12e38fd8_0_36"/>
          <p:cNvSpPr txBox="1"/>
          <p:nvPr/>
        </p:nvSpPr>
        <p:spPr>
          <a:xfrm>
            <a:off x="0" y="17462"/>
            <a:ext cx="12192000" cy="989100"/>
          </a:xfrm>
          <a:prstGeom prst="rect">
            <a:avLst/>
          </a:prstGeom>
          <a:solidFill>
            <a:srgbClr val="121925"/>
          </a:solidFill>
          <a:ln w="19050" cap="flat" cmpd="sng">
            <a:solidFill>
              <a:srgbClr val="05290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128" name="Google Shape;128;g31a12e38fd8_0_36"/>
          <p:cNvSpPr txBox="1">
            <a:spLocks noGrp="1"/>
          </p:cNvSpPr>
          <p:nvPr>
            <p:ph type="title"/>
          </p:nvPr>
        </p:nvSpPr>
        <p:spPr>
          <a:xfrm>
            <a:off x="838200" y="1306512"/>
            <a:ext cx="10515600" cy="844500"/>
          </a:xfrm>
          <a:prstGeom prst="rect">
            <a:avLst/>
          </a:prstGeom>
          <a:noFill/>
          <a:ln>
            <a:noFill/>
          </a:ln>
        </p:spPr>
        <p:txBody>
          <a:bodyPr spcFirstLastPara="1" wrap="square" lIns="91425" tIns="45700" rIns="91425" bIns="45700" anchor="ctr" anchorCtr="0">
            <a:noAutofit/>
          </a:bodyPr>
          <a:lstStyle/>
          <a:p>
            <a:pPr lvl="0">
              <a:buClr>
                <a:srgbClr val="121925"/>
              </a:buClr>
              <a:buSzPts val="4400"/>
            </a:pPr>
            <a:r>
              <a:rPr lang="en-US" dirty="0">
                <a:solidFill>
                  <a:srgbClr val="121925"/>
                </a:solidFill>
                <a:latin typeface="Montserrat Medium"/>
                <a:ea typeface="Montserrat Medium"/>
                <a:cs typeface="Montserrat Medium"/>
                <a:sym typeface="Montserrat Medium"/>
              </a:rPr>
              <a:t>Descriptive Dynamics of the Variables</a:t>
            </a:r>
            <a:endParaRPr dirty="0">
              <a:solidFill>
                <a:srgbClr val="121925"/>
              </a:solidFill>
              <a:latin typeface="Montserrat Medium"/>
              <a:ea typeface="Montserrat Medium"/>
              <a:cs typeface="Montserrat Medium"/>
              <a:sym typeface="Montserrat Medium"/>
            </a:endParaRPr>
          </a:p>
        </p:txBody>
      </p:sp>
      <p:pic>
        <p:nvPicPr>
          <p:cNvPr id="3" name="Picture 2"/>
          <p:cNvPicPr>
            <a:picLocks noChangeAspect="1"/>
          </p:cNvPicPr>
          <p:nvPr/>
        </p:nvPicPr>
        <p:blipFill>
          <a:blip r:embed="rId3"/>
          <a:stretch>
            <a:fillRect/>
          </a:stretch>
        </p:blipFill>
        <p:spPr>
          <a:xfrm>
            <a:off x="2512290" y="2450962"/>
            <a:ext cx="6890327" cy="3678623"/>
          </a:xfrm>
          <a:prstGeom prst="rect">
            <a:avLst/>
          </a:prstGeom>
        </p:spPr>
      </p:pic>
      <p:sp>
        <p:nvSpPr>
          <p:cNvPr id="129" name="Google Shape;129;g31a12e38fd8_0_36"/>
          <p:cNvSpPr txBox="1">
            <a:spLocks noGrp="1"/>
          </p:cNvSpPr>
          <p:nvPr>
            <p:ph type="body" idx="1"/>
          </p:nvPr>
        </p:nvSpPr>
        <p:spPr>
          <a:xfrm>
            <a:off x="838200" y="2151062"/>
            <a:ext cx="10515600" cy="4116300"/>
          </a:xfrm>
          <a:prstGeom prst="rect">
            <a:avLst/>
          </a:prstGeom>
          <a:noFill/>
          <a:ln>
            <a:noFill/>
          </a:ln>
        </p:spPr>
        <p:txBody>
          <a:bodyPr spcFirstLastPara="1" wrap="square" lIns="91425" tIns="45700" rIns="91425" bIns="45700" anchor="t" anchorCtr="0">
            <a:noAutofit/>
          </a:bodyPr>
          <a:lstStyle/>
          <a:p>
            <a:pPr marL="457200" marR="0" lvl="0" indent="-342900" rtl="0">
              <a:lnSpc>
                <a:spcPct val="90000"/>
              </a:lnSpc>
              <a:spcBef>
                <a:spcPts val="0"/>
              </a:spcBef>
              <a:spcAft>
                <a:spcPts val="0"/>
              </a:spcAft>
              <a:buClr>
                <a:srgbClr val="B7B7B7"/>
              </a:buClr>
              <a:buSzPts val="1800"/>
              <a:buFont typeface="Montserrat"/>
              <a:buAutoNum type="arabicPeriod"/>
            </a:pPr>
            <a:endParaRPr lang="en-US" sz="2800" i="0" u="none" dirty="0">
              <a:solidFill>
                <a:srgbClr val="121925"/>
              </a:solidFill>
              <a:latin typeface="Montserrat"/>
              <a:ea typeface="Montserrat"/>
              <a:cs typeface="Montserrat"/>
              <a:sym typeface="Montserrat"/>
            </a:endParaRPr>
          </a:p>
          <a:p>
            <a:pPr marL="457200" marR="0" lvl="0" indent="-342900" rtl="0">
              <a:lnSpc>
                <a:spcPct val="90000"/>
              </a:lnSpc>
              <a:spcBef>
                <a:spcPts val="0"/>
              </a:spcBef>
              <a:spcAft>
                <a:spcPts val="0"/>
              </a:spcAft>
              <a:buClr>
                <a:srgbClr val="B7B7B7"/>
              </a:buClr>
              <a:buSzPts val="1800"/>
              <a:buFont typeface="Montserrat"/>
              <a:buAutoNum type="arabicPeriod"/>
            </a:pPr>
            <a:endParaRPr lang="en-US" dirty="0">
              <a:solidFill>
                <a:srgbClr val="121925"/>
              </a:solidFill>
              <a:latin typeface="Montserrat"/>
              <a:ea typeface="Montserrat"/>
              <a:cs typeface="Montserrat"/>
              <a:sym typeface="Montserrat"/>
            </a:endParaRPr>
          </a:p>
          <a:p>
            <a:pPr marL="114300" marR="0" lvl="0" indent="0" rtl="0">
              <a:lnSpc>
                <a:spcPct val="90000"/>
              </a:lnSpc>
              <a:spcBef>
                <a:spcPts val="0"/>
              </a:spcBef>
              <a:spcAft>
                <a:spcPts val="0"/>
              </a:spcAft>
              <a:buClr>
                <a:srgbClr val="B7B7B7"/>
              </a:buClr>
              <a:buSzPts val="1800"/>
              <a:buNone/>
            </a:pPr>
            <a:endParaRPr sz="2800" i="0" u="none" dirty="0">
              <a:solidFill>
                <a:srgbClr val="121925"/>
              </a:solidFill>
              <a:latin typeface="Montserrat"/>
              <a:ea typeface="Montserrat"/>
              <a:cs typeface="Montserrat"/>
              <a:sym typeface="Montserrat"/>
            </a:endParaRPr>
          </a:p>
        </p:txBody>
      </p:sp>
      <p:pic>
        <p:nvPicPr>
          <p:cNvPr id="131" name="Google Shape;131;g31a12e38fd8_0_36" descr="A logo for a company&#10;&#10;Description automatically generated"/>
          <p:cNvPicPr preferRelativeResize="0"/>
          <p:nvPr/>
        </p:nvPicPr>
        <p:blipFill rotWithShape="1">
          <a:blip r:embed="rId4">
            <a:alphaModFix/>
          </a:blip>
          <a:srcRect l="12102" t="27143" r="10119" b="26433"/>
          <a:stretch/>
        </p:blipFill>
        <p:spPr>
          <a:xfrm>
            <a:off x="138475" y="89687"/>
            <a:ext cx="2245193" cy="844552"/>
          </a:xfrm>
          <a:prstGeom prst="rect">
            <a:avLst/>
          </a:prstGeom>
          <a:noFill/>
          <a:ln>
            <a:noFill/>
          </a:ln>
        </p:spPr>
      </p:pic>
      <p:pic>
        <p:nvPicPr>
          <p:cNvPr id="132" name="Google Shape;132;g31a12e38fd8_0_36"/>
          <p:cNvPicPr preferRelativeResize="0"/>
          <p:nvPr/>
        </p:nvPicPr>
        <p:blipFill rotWithShape="1">
          <a:blip r:embed="rId5">
            <a:alphaModFix/>
          </a:blip>
          <a:srcRect/>
          <a:stretch/>
        </p:blipFill>
        <p:spPr>
          <a:xfrm>
            <a:off x="10003225" y="96913"/>
            <a:ext cx="855575" cy="830093"/>
          </a:xfrm>
          <a:prstGeom prst="rect">
            <a:avLst/>
          </a:prstGeom>
          <a:noFill/>
          <a:ln>
            <a:noFill/>
          </a:ln>
        </p:spPr>
      </p:pic>
      <p:pic>
        <p:nvPicPr>
          <p:cNvPr id="133" name="Google Shape;133;g31a12e38fd8_0_36" descr="A black background with white text&#10;&#10;Description automatically generated"/>
          <p:cNvPicPr preferRelativeResize="0"/>
          <p:nvPr/>
        </p:nvPicPr>
        <p:blipFill rotWithShape="1">
          <a:blip r:embed="rId6">
            <a:alphaModFix/>
          </a:blip>
          <a:srcRect r="78254"/>
          <a:stretch/>
        </p:blipFill>
        <p:spPr>
          <a:xfrm>
            <a:off x="11130351" y="67950"/>
            <a:ext cx="855580" cy="844550"/>
          </a:xfrm>
          <a:prstGeom prst="rect">
            <a:avLst/>
          </a:prstGeom>
          <a:noFill/>
          <a:ln>
            <a:noFill/>
          </a:ln>
        </p:spPr>
      </p:pic>
      <p:sp>
        <p:nvSpPr>
          <p:cNvPr id="2" name="Google Shape;97;g31a12e38fd8_0_4">
            <a:extLst>
              <a:ext uri="{FF2B5EF4-FFF2-40B4-BE49-F238E27FC236}">
                <a16:creationId xmlns:a16="http://schemas.microsoft.com/office/drawing/2014/main" id="{BF2BC47B-6327-BC7F-6822-5AC36B88D268}"/>
              </a:ext>
            </a:extLst>
          </p:cNvPr>
          <p:cNvSpPr txBox="1"/>
          <p:nvPr/>
        </p:nvSpPr>
        <p:spPr>
          <a:xfrm>
            <a:off x="465547" y="6180932"/>
            <a:ext cx="11085600" cy="677068"/>
          </a:xfrm>
          <a:prstGeom prst="rect">
            <a:avLst/>
          </a:prstGeom>
          <a:noFill/>
          <a:ln>
            <a:noFill/>
          </a:ln>
        </p:spPr>
        <p:txBody>
          <a:bodyPr spcFirstLastPara="1" wrap="square" lIns="91425" tIns="45700" rIns="91425" bIns="45700" anchor="t" anchorCtr="0">
            <a:spAutoFit/>
          </a:bodyPr>
          <a:lstStyle/>
          <a:p>
            <a:pPr algn="ctr">
              <a:buClr>
                <a:srgbClr val="121925"/>
              </a:buClr>
              <a:buSzPts val="1200"/>
            </a:pPr>
            <a:r>
              <a:rPr lang="en-US" sz="1100" dirty="0">
                <a:solidFill>
                  <a:srgbClr val="121925"/>
                </a:solidFill>
                <a:latin typeface="Montserrat"/>
                <a:hlinkClick r:id="rId7">
                  <a:extLst>
                    <a:ext uri="{A12FA001-AC4F-418D-AE19-62706E023703}">
                      <ahyp:hlinkClr xmlns:ahyp="http://schemas.microsoft.com/office/drawing/2018/hyperlinkcolor" val="tx"/>
                    </a:ext>
                  </a:extLst>
                </a:hlinkClick>
              </a:rPr>
              <a:t>International Conference on Economy, Business, Innovation and Technology “ICEBIT 2025: Building Intelligent Economies with Resilient Innovation and Smart Specialization Strategies"</a:t>
            </a:r>
            <a:endParaRPr lang="en-US" sz="1100" dirty="0">
              <a:solidFill>
                <a:srgbClr val="121925"/>
              </a:solidFill>
              <a:latin typeface="Montserrat"/>
            </a:endParaRPr>
          </a:p>
          <a:p>
            <a:pPr marL="0" marR="0" lvl="0" indent="0" algn="l" rtl="0">
              <a:lnSpc>
                <a:spcPct val="100000"/>
              </a:lnSpc>
              <a:spcBef>
                <a:spcPts val="600"/>
              </a:spcBef>
              <a:spcAft>
                <a:spcPts val="0"/>
              </a:spcAft>
              <a:buNone/>
            </a:pPr>
            <a:endParaRPr sz="1100" i="0" u="none" dirty="0">
              <a:solidFill>
                <a:srgbClr val="121925"/>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7"/>
        <p:cNvGrpSpPr/>
        <p:nvPr/>
      </p:nvGrpSpPr>
      <p:grpSpPr>
        <a:xfrm>
          <a:off x="0" y="0"/>
          <a:ext cx="0" cy="0"/>
          <a:chOff x="0" y="0"/>
          <a:chExt cx="0" cy="0"/>
        </a:xfrm>
      </p:grpSpPr>
      <p:sp>
        <p:nvSpPr>
          <p:cNvPr id="138" name="Google Shape;138;g31a12e38fd8_0_46"/>
          <p:cNvSpPr txBox="1"/>
          <p:nvPr/>
        </p:nvSpPr>
        <p:spPr>
          <a:xfrm>
            <a:off x="0" y="17462"/>
            <a:ext cx="12192000" cy="989100"/>
          </a:xfrm>
          <a:prstGeom prst="rect">
            <a:avLst/>
          </a:prstGeom>
          <a:solidFill>
            <a:srgbClr val="121925"/>
          </a:solidFill>
          <a:ln w="19050" cap="flat" cmpd="sng">
            <a:solidFill>
              <a:srgbClr val="05290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139" name="Google Shape;139;g31a12e38fd8_0_46"/>
          <p:cNvSpPr txBox="1">
            <a:spLocks noGrp="1"/>
          </p:cNvSpPr>
          <p:nvPr>
            <p:ph type="title"/>
          </p:nvPr>
        </p:nvSpPr>
        <p:spPr>
          <a:xfrm>
            <a:off x="838200" y="1306512"/>
            <a:ext cx="10515600" cy="844500"/>
          </a:xfrm>
          <a:prstGeom prst="rect">
            <a:avLst/>
          </a:prstGeom>
          <a:noFill/>
          <a:ln>
            <a:noFill/>
          </a:ln>
        </p:spPr>
        <p:txBody>
          <a:bodyPr spcFirstLastPara="1" wrap="square" lIns="91425" tIns="45700" rIns="91425" bIns="45700" anchor="ctr" anchorCtr="0">
            <a:noAutofit/>
          </a:bodyPr>
          <a:lstStyle/>
          <a:p>
            <a:pPr lvl="0">
              <a:buClr>
                <a:srgbClr val="121925"/>
              </a:buClr>
              <a:buSzPts val="4400"/>
            </a:pPr>
            <a:r>
              <a:rPr lang="en-US" dirty="0">
                <a:solidFill>
                  <a:srgbClr val="121925"/>
                </a:solidFill>
                <a:latin typeface="Montserrat Medium"/>
                <a:ea typeface="Montserrat Medium"/>
                <a:cs typeface="Montserrat Medium"/>
                <a:sym typeface="Montserrat Medium"/>
              </a:rPr>
              <a:t>Covariance Analysis</a:t>
            </a:r>
            <a:endParaRPr dirty="0">
              <a:solidFill>
                <a:srgbClr val="121925"/>
              </a:solidFill>
              <a:latin typeface="Montserrat Medium"/>
              <a:ea typeface="Montserrat Medium"/>
              <a:cs typeface="Montserrat Medium"/>
              <a:sym typeface="Montserrat Medium"/>
            </a:endParaRPr>
          </a:p>
        </p:txBody>
      </p:sp>
      <p:pic>
        <p:nvPicPr>
          <p:cNvPr id="3" name="Picture 2"/>
          <p:cNvPicPr>
            <a:picLocks noChangeAspect="1"/>
          </p:cNvPicPr>
          <p:nvPr/>
        </p:nvPicPr>
        <p:blipFill>
          <a:blip r:embed="rId3"/>
          <a:stretch>
            <a:fillRect/>
          </a:stretch>
        </p:blipFill>
        <p:spPr>
          <a:xfrm>
            <a:off x="2706255" y="2151012"/>
            <a:ext cx="6594763" cy="4048690"/>
          </a:xfrm>
          <a:prstGeom prst="rect">
            <a:avLst/>
          </a:prstGeom>
        </p:spPr>
      </p:pic>
      <p:pic>
        <p:nvPicPr>
          <p:cNvPr id="142" name="Google Shape;142;g31a12e38fd8_0_46" descr="A logo for a company&#10;&#10;Description automatically generated"/>
          <p:cNvPicPr preferRelativeResize="0"/>
          <p:nvPr/>
        </p:nvPicPr>
        <p:blipFill rotWithShape="1">
          <a:blip r:embed="rId4">
            <a:alphaModFix/>
          </a:blip>
          <a:srcRect l="12102" t="27143" r="10119" b="26433"/>
          <a:stretch/>
        </p:blipFill>
        <p:spPr>
          <a:xfrm>
            <a:off x="138475" y="89687"/>
            <a:ext cx="2245193" cy="844552"/>
          </a:xfrm>
          <a:prstGeom prst="rect">
            <a:avLst/>
          </a:prstGeom>
          <a:noFill/>
          <a:ln>
            <a:noFill/>
          </a:ln>
        </p:spPr>
      </p:pic>
      <p:pic>
        <p:nvPicPr>
          <p:cNvPr id="143" name="Google Shape;143;g31a12e38fd8_0_46"/>
          <p:cNvPicPr preferRelativeResize="0"/>
          <p:nvPr/>
        </p:nvPicPr>
        <p:blipFill rotWithShape="1">
          <a:blip r:embed="rId5">
            <a:alphaModFix/>
          </a:blip>
          <a:srcRect/>
          <a:stretch/>
        </p:blipFill>
        <p:spPr>
          <a:xfrm>
            <a:off x="10003225" y="96913"/>
            <a:ext cx="855575" cy="830093"/>
          </a:xfrm>
          <a:prstGeom prst="rect">
            <a:avLst/>
          </a:prstGeom>
          <a:noFill/>
          <a:ln>
            <a:noFill/>
          </a:ln>
        </p:spPr>
      </p:pic>
      <p:pic>
        <p:nvPicPr>
          <p:cNvPr id="144" name="Google Shape;144;g31a12e38fd8_0_46" descr="A black background with white text&#10;&#10;Description automatically generated"/>
          <p:cNvPicPr preferRelativeResize="0"/>
          <p:nvPr/>
        </p:nvPicPr>
        <p:blipFill rotWithShape="1">
          <a:blip r:embed="rId6">
            <a:alphaModFix/>
          </a:blip>
          <a:srcRect r="78254"/>
          <a:stretch/>
        </p:blipFill>
        <p:spPr>
          <a:xfrm>
            <a:off x="11130351" y="67950"/>
            <a:ext cx="855580" cy="844550"/>
          </a:xfrm>
          <a:prstGeom prst="rect">
            <a:avLst/>
          </a:prstGeom>
          <a:noFill/>
          <a:ln>
            <a:noFill/>
          </a:ln>
        </p:spPr>
      </p:pic>
      <p:sp>
        <p:nvSpPr>
          <p:cNvPr id="2" name="Google Shape;97;g31a12e38fd8_0_4">
            <a:extLst>
              <a:ext uri="{FF2B5EF4-FFF2-40B4-BE49-F238E27FC236}">
                <a16:creationId xmlns:a16="http://schemas.microsoft.com/office/drawing/2014/main" id="{0977BEE0-4CC6-7B78-1D6D-17139DA7F78B}"/>
              </a:ext>
            </a:extLst>
          </p:cNvPr>
          <p:cNvSpPr txBox="1"/>
          <p:nvPr/>
        </p:nvSpPr>
        <p:spPr>
          <a:xfrm>
            <a:off x="465547" y="6180932"/>
            <a:ext cx="11085600" cy="677068"/>
          </a:xfrm>
          <a:prstGeom prst="rect">
            <a:avLst/>
          </a:prstGeom>
          <a:noFill/>
          <a:ln>
            <a:noFill/>
          </a:ln>
        </p:spPr>
        <p:txBody>
          <a:bodyPr spcFirstLastPara="1" wrap="square" lIns="91425" tIns="45700" rIns="91425" bIns="45700" anchor="t" anchorCtr="0">
            <a:spAutoFit/>
          </a:bodyPr>
          <a:lstStyle/>
          <a:p>
            <a:pPr algn="ctr">
              <a:buClr>
                <a:srgbClr val="121925"/>
              </a:buClr>
              <a:buSzPts val="1200"/>
            </a:pPr>
            <a:r>
              <a:rPr lang="en-US" sz="1100" dirty="0">
                <a:solidFill>
                  <a:srgbClr val="121925"/>
                </a:solidFill>
                <a:latin typeface="Montserrat"/>
                <a:hlinkClick r:id="rId7">
                  <a:extLst>
                    <a:ext uri="{A12FA001-AC4F-418D-AE19-62706E023703}">
                      <ahyp:hlinkClr xmlns:ahyp="http://schemas.microsoft.com/office/drawing/2018/hyperlinkcolor" val="tx"/>
                    </a:ext>
                  </a:extLst>
                </a:hlinkClick>
              </a:rPr>
              <a:t>International Conference on Economy, Business, Innovation and Technology “ICEBIT 2025: Building Intelligent Economies with Resilient Innovation and Smart Specialization Strategies"</a:t>
            </a:r>
            <a:endParaRPr lang="en-US" sz="1100" dirty="0">
              <a:solidFill>
                <a:srgbClr val="121925"/>
              </a:solidFill>
              <a:latin typeface="Montserrat"/>
            </a:endParaRPr>
          </a:p>
          <a:p>
            <a:pPr marL="0" marR="0" lvl="0" indent="0" algn="l" rtl="0">
              <a:lnSpc>
                <a:spcPct val="100000"/>
              </a:lnSpc>
              <a:spcBef>
                <a:spcPts val="600"/>
              </a:spcBef>
              <a:spcAft>
                <a:spcPts val="0"/>
              </a:spcAft>
              <a:buNone/>
            </a:pPr>
            <a:endParaRPr sz="1100" i="0" u="none" dirty="0">
              <a:solidFill>
                <a:srgbClr val="121925"/>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8"/>
        <p:cNvGrpSpPr/>
        <p:nvPr/>
      </p:nvGrpSpPr>
      <p:grpSpPr>
        <a:xfrm>
          <a:off x="0" y="0"/>
          <a:ext cx="0" cy="0"/>
          <a:chOff x="0" y="0"/>
          <a:chExt cx="0" cy="0"/>
        </a:xfrm>
      </p:grpSpPr>
      <p:sp>
        <p:nvSpPr>
          <p:cNvPr id="149" name="Google Shape;149;g31a12e38fd8_0_57"/>
          <p:cNvSpPr txBox="1"/>
          <p:nvPr/>
        </p:nvSpPr>
        <p:spPr>
          <a:xfrm>
            <a:off x="0" y="17462"/>
            <a:ext cx="12192000" cy="989100"/>
          </a:xfrm>
          <a:prstGeom prst="rect">
            <a:avLst/>
          </a:prstGeom>
          <a:solidFill>
            <a:srgbClr val="121925"/>
          </a:solidFill>
          <a:ln w="19050" cap="flat" cmpd="sng">
            <a:solidFill>
              <a:srgbClr val="05290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pic>
        <p:nvPicPr>
          <p:cNvPr id="152" name="Google Shape;152;g31a12e38fd8_0_57" descr="A logo for a company&#10;&#10;Description automatically generated"/>
          <p:cNvPicPr preferRelativeResize="0"/>
          <p:nvPr/>
        </p:nvPicPr>
        <p:blipFill rotWithShape="1">
          <a:blip r:embed="rId3">
            <a:alphaModFix/>
          </a:blip>
          <a:srcRect l="12102" t="27143" r="10119" b="26433"/>
          <a:stretch/>
        </p:blipFill>
        <p:spPr>
          <a:xfrm>
            <a:off x="138475" y="89687"/>
            <a:ext cx="2245193" cy="844552"/>
          </a:xfrm>
          <a:prstGeom prst="rect">
            <a:avLst/>
          </a:prstGeom>
          <a:noFill/>
          <a:ln>
            <a:noFill/>
          </a:ln>
        </p:spPr>
      </p:pic>
      <p:pic>
        <p:nvPicPr>
          <p:cNvPr id="153" name="Google Shape;153;g31a12e38fd8_0_57"/>
          <p:cNvPicPr preferRelativeResize="0"/>
          <p:nvPr/>
        </p:nvPicPr>
        <p:blipFill rotWithShape="1">
          <a:blip r:embed="rId4">
            <a:alphaModFix/>
          </a:blip>
          <a:srcRect/>
          <a:stretch/>
        </p:blipFill>
        <p:spPr>
          <a:xfrm>
            <a:off x="10003225" y="96913"/>
            <a:ext cx="855575" cy="830093"/>
          </a:xfrm>
          <a:prstGeom prst="rect">
            <a:avLst/>
          </a:prstGeom>
          <a:noFill/>
          <a:ln>
            <a:noFill/>
          </a:ln>
        </p:spPr>
      </p:pic>
      <p:pic>
        <p:nvPicPr>
          <p:cNvPr id="154" name="Google Shape;154;g31a12e38fd8_0_57" descr="A black background with white text&#10;&#10;Description automatically generated"/>
          <p:cNvPicPr preferRelativeResize="0"/>
          <p:nvPr/>
        </p:nvPicPr>
        <p:blipFill rotWithShape="1">
          <a:blip r:embed="rId5">
            <a:alphaModFix/>
          </a:blip>
          <a:srcRect r="78254"/>
          <a:stretch/>
        </p:blipFill>
        <p:spPr>
          <a:xfrm>
            <a:off x="11130351" y="67950"/>
            <a:ext cx="855580" cy="844550"/>
          </a:xfrm>
          <a:prstGeom prst="rect">
            <a:avLst/>
          </a:prstGeom>
          <a:noFill/>
          <a:ln>
            <a:noFill/>
          </a:ln>
        </p:spPr>
      </p:pic>
      <p:sp>
        <p:nvSpPr>
          <p:cNvPr id="156" name="Google Shape;156;g31a12e38fd8_0_57"/>
          <p:cNvSpPr txBox="1">
            <a:spLocks noGrp="1"/>
          </p:cNvSpPr>
          <p:nvPr>
            <p:ph type="title"/>
          </p:nvPr>
        </p:nvSpPr>
        <p:spPr>
          <a:xfrm>
            <a:off x="838200" y="1306512"/>
            <a:ext cx="10515600" cy="844500"/>
          </a:xfrm>
          <a:prstGeom prst="rect">
            <a:avLst/>
          </a:prstGeom>
          <a:noFill/>
          <a:ln>
            <a:noFill/>
          </a:ln>
        </p:spPr>
        <p:txBody>
          <a:bodyPr spcFirstLastPara="1" wrap="square" lIns="91425" tIns="45700" rIns="91425" bIns="45700" anchor="ctr" anchorCtr="0">
            <a:noAutofit/>
          </a:bodyPr>
          <a:lstStyle/>
          <a:p>
            <a:pPr lvl="0">
              <a:buClr>
                <a:srgbClr val="121925"/>
              </a:buClr>
              <a:buSzPts val="4400"/>
            </a:pPr>
            <a:r>
              <a:rPr lang="en-US" dirty="0">
                <a:solidFill>
                  <a:srgbClr val="121925"/>
                </a:solidFill>
                <a:latin typeface="Montserrat Medium"/>
                <a:ea typeface="Montserrat Medium"/>
                <a:cs typeface="Montserrat Medium"/>
                <a:sym typeface="Montserrat Medium"/>
              </a:rPr>
              <a:t>Granger Causality Tests</a:t>
            </a:r>
            <a:endParaRPr dirty="0">
              <a:solidFill>
                <a:srgbClr val="121925"/>
              </a:solidFill>
              <a:latin typeface="Montserrat Medium"/>
              <a:ea typeface="Montserrat Medium"/>
              <a:cs typeface="Montserrat Medium"/>
              <a:sym typeface="Montserrat Medium"/>
            </a:endParaRPr>
          </a:p>
        </p:txBody>
      </p:sp>
      <p:sp>
        <p:nvSpPr>
          <p:cNvPr id="2" name="Google Shape;97;g31a12e38fd8_0_4">
            <a:extLst>
              <a:ext uri="{FF2B5EF4-FFF2-40B4-BE49-F238E27FC236}">
                <a16:creationId xmlns:a16="http://schemas.microsoft.com/office/drawing/2014/main" id="{831E363A-000D-9550-88BC-20D657464133}"/>
              </a:ext>
            </a:extLst>
          </p:cNvPr>
          <p:cNvSpPr txBox="1"/>
          <p:nvPr/>
        </p:nvSpPr>
        <p:spPr>
          <a:xfrm>
            <a:off x="465547" y="6180932"/>
            <a:ext cx="11085600" cy="677068"/>
          </a:xfrm>
          <a:prstGeom prst="rect">
            <a:avLst/>
          </a:prstGeom>
          <a:noFill/>
          <a:ln>
            <a:noFill/>
          </a:ln>
        </p:spPr>
        <p:txBody>
          <a:bodyPr spcFirstLastPara="1" wrap="square" lIns="91425" tIns="45700" rIns="91425" bIns="45700" anchor="t" anchorCtr="0">
            <a:spAutoFit/>
          </a:bodyPr>
          <a:lstStyle/>
          <a:p>
            <a:pPr algn="ctr">
              <a:buClr>
                <a:srgbClr val="121925"/>
              </a:buClr>
              <a:buSzPts val="1200"/>
            </a:pPr>
            <a:r>
              <a:rPr lang="en-US" sz="1100" dirty="0">
                <a:solidFill>
                  <a:srgbClr val="121925"/>
                </a:solidFill>
                <a:latin typeface="Montserrat"/>
                <a:hlinkClick r:id="rId6">
                  <a:extLst>
                    <a:ext uri="{A12FA001-AC4F-418D-AE19-62706E023703}">
                      <ahyp:hlinkClr xmlns:ahyp="http://schemas.microsoft.com/office/drawing/2018/hyperlinkcolor" val="tx"/>
                    </a:ext>
                  </a:extLst>
                </a:hlinkClick>
              </a:rPr>
              <a:t>International Conference on Economy, Business, Innovation and Technology “ICEBIT 2025: Building Intelligent Economies with Resilient Innovation and Smart Specialization Strategies"</a:t>
            </a:r>
            <a:endParaRPr lang="en-US" sz="1100" dirty="0">
              <a:solidFill>
                <a:srgbClr val="121925"/>
              </a:solidFill>
              <a:latin typeface="Montserrat"/>
            </a:endParaRPr>
          </a:p>
          <a:p>
            <a:pPr marL="0" marR="0" lvl="0" indent="0" algn="l" rtl="0">
              <a:lnSpc>
                <a:spcPct val="100000"/>
              </a:lnSpc>
              <a:spcBef>
                <a:spcPts val="600"/>
              </a:spcBef>
              <a:spcAft>
                <a:spcPts val="0"/>
              </a:spcAft>
              <a:buNone/>
            </a:pPr>
            <a:endParaRPr sz="1100" i="0" u="none" dirty="0">
              <a:solidFill>
                <a:srgbClr val="121925"/>
              </a:solidFill>
              <a:latin typeface="Montserrat"/>
              <a:ea typeface="Montserrat"/>
              <a:cs typeface="Montserrat"/>
              <a:sym typeface="Montserrat"/>
            </a:endParaRPr>
          </a:p>
        </p:txBody>
      </p:sp>
      <p:pic>
        <p:nvPicPr>
          <p:cNvPr id="3" name="Picture 2"/>
          <p:cNvPicPr>
            <a:picLocks noChangeAspect="1"/>
          </p:cNvPicPr>
          <p:nvPr/>
        </p:nvPicPr>
        <p:blipFill>
          <a:blip r:embed="rId7"/>
          <a:stretch>
            <a:fillRect/>
          </a:stretch>
        </p:blipFill>
        <p:spPr>
          <a:xfrm>
            <a:off x="2087418" y="2013527"/>
            <a:ext cx="7542850" cy="410094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0"/>
        <p:cNvGrpSpPr/>
        <p:nvPr/>
      </p:nvGrpSpPr>
      <p:grpSpPr>
        <a:xfrm>
          <a:off x="0" y="0"/>
          <a:ext cx="0" cy="0"/>
          <a:chOff x="0" y="0"/>
          <a:chExt cx="0" cy="0"/>
        </a:xfrm>
      </p:grpSpPr>
      <p:sp>
        <p:nvSpPr>
          <p:cNvPr id="161" name="Google Shape;161;g31a12e38fd8_0_69"/>
          <p:cNvSpPr txBox="1"/>
          <p:nvPr/>
        </p:nvSpPr>
        <p:spPr>
          <a:xfrm>
            <a:off x="0" y="17462"/>
            <a:ext cx="12192000" cy="989100"/>
          </a:xfrm>
          <a:prstGeom prst="rect">
            <a:avLst/>
          </a:prstGeom>
          <a:solidFill>
            <a:srgbClr val="121925"/>
          </a:solidFill>
          <a:ln w="19050" cap="flat" cmpd="sng">
            <a:solidFill>
              <a:srgbClr val="05290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pic>
        <p:nvPicPr>
          <p:cNvPr id="164" name="Google Shape;164;g31a12e38fd8_0_69" descr="A logo for a company&#10;&#10;Description automatically generated"/>
          <p:cNvPicPr preferRelativeResize="0"/>
          <p:nvPr/>
        </p:nvPicPr>
        <p:blipFill rotWithShape="1">
          <a:blip r:embed="rId3">
            <a:alphaModFix/>
          </a:blip>
          <a:srcRect l="12102" t="27143" r="10119" b="26433"/>
          <a:stretch/>
        </p:blipFill>
        <p:spPr>
          <a:xfrm>
            <a:off x="138475" y="89687"/>
            <a:ext cx="2245193" cy="844552"/>
          </a:xfrm>
          <a:prstGeom prst="rect">
            <a:avLst/>
          </a:prstGeom>
          <a:noFill/>
          <a:ln>
            <a:noFill/>
          </a:ln>
        </p:spPr>
      </p:pic>
      <p:pic>
        <p:nvPicPr>
          <p:cNvPr id="165" name="Google Shape;165;g31a12e38fd8_0_69"/>
          <p:cNvPicPr preferRelativeResize="0"/>
          <p:nvPr/>
        </p:nvPicPr>
        <p:blipFill rotWithShape="1">
          <a:blip r:embed="rId4">
            <a:alphaModFix/>
          </a:blip>
          <a:srcRect/>
          <a:stretch/>
        </p:blipFill>
        <p:spPr>
          <a:xfrm>
            <a:off x="10003225" y="96913"/>
            <a:ext cx="855575" cy="830093"/>
          </a:xfrm>
          <a:prstGeom prst="rect">
            <a:avLst/>
          </a:prstGeom>
          <a:noFill/>
          <a:ln>
            <a:noFill/>
          </a:ln>
        </p:spPr>
      </p:pic>
      <p:pic>
        <p:nvPicPr>
          <p:cNvPr id="166" name="Google Shape;166;g31a12e38fd8_0_69" descr="A black background with white text&#10;&#10;Description automatically generated"/>
          <p:cNvPicPr preferRelativeResize="0"/>
          <p:nvPr/>
        </p:nvPicPr>
        <p:blipFill rotWithShape="1">
          <a:blip r:embed="rId5">
            <a:alphaModFix/>
          </a:blip>
          <a:srcRect r="78254"/>
          <a:stretch/>
        </p:blipFill>
        <p:spPr>
          <a:xfrm>
            <a:off x="11130351" y="67950"/>
            <a:ext cx="855580" cy="844550"/>
          </a:xfrm>
          <a:prstGeom prst="rect">
            <a:avLst/>
          </a:prstGeom>
          <a:noFill/>
          <a:ln>
            <a:noFill/>
          </a:ln>
        </p:spPr>
      </p:pic>
      <p:sp>
        <p:nvSpPr>
          <p:cNvPr id="168" name="Google Shape;168;g31a12e38fd8_0_69"/>
          <p:cNvSpPr txBox="1">
            <a:spLocks noGrp="1"/>
          </p:cNvSpPr>
          <p:nvPr>
            <p:ph type="title"/>
          </p:nvPr>
        </p:nvSpPr>
        <p:spPr>
          <a:xfrm>
            <a:off x="664675" y="1078787"/>
            <a:ext cx="10515600" cy="844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121925"/>
              </a:buClr>
              <a:buSzPts val="4400"/>
              <a:buFont typeface="Play"/>
              <a:buNone/>
            </a:pPr>
            <a:r>
              <a:rPr lang="en-US" dirty="0">
                <a:solidFill>
                  <a:srgbClr val="121925"/>
                </a:solidFill>
                <a:latin typeface="Montserrat Medium"/>
                <a:ea typeface="Montserrat Medium"/>
                <a:cs typeface="Montserrat Medium"/>
                <a:sym typeface="Montserrat Medium"/>
              </a:rPr>
              <a:t>IRFs Results</a:t>
            </a:r>
            <a:endParaRPr dirty="0">
              <a:solidFill>
                <a:srgbClr val="121925"/>
              </a:solidFill>
              <a:latin typeface="Montserrat Medium"/>
              <a:ea typeface="Montserrat Medium"/>
              <a:cs typeface="Montserrat Medium"/>
              <a:sym typeface="Montserrat Medium"/>
            </a:endParaRPr>
          </a:p>
        </p:txBody>
      </p:sp>
      <p:sp>
        <p:nvSpPr>
          <p:cNvPr id="2" name="Google Shape;97;g31a12e38fd8_0_4">
            <a:extLst>
              <a:ext uri="{FF2B5EF4-FFF2-40B4-BE49-F238E27FC236}">
                <a16:creationId xmlns:a16="http://schemas.microsoft.com/office/drawing/2014/main" id="{981BE0A4-825F-4AC3-D996-D9C6B23095EC}"/>
              </a:ext>
            </a:extLst>
          </p:cNvPr>
          <p:cNvSpPr txBox="1"/>
          <p:nvPr/>
        </p:nvSpPr>
        <p:spPr>
          <a:xfrm>
            <a:off x="465547" y="6180932"/>
            <a:ext cx="11085600" cy="677068"/>
          </a:xfrm>
          <a:prstGeom prst="rect">
            <a:avLst/>
          </a:prstGeom>
          <a:noFill/>
          <a:ln>
            <a:noFill/>
          </a:ln>
        </p:spPr>
        <p:txBody>
          <a:bodyPr spcFirstLastPara="1" wrap="square" lIns="91425" tIns="45700" rIns="91425" bIns="45700" anchor="t" anchorCtr="0">
            <a:spAutoFit/>
          </a:bodyPr>
          <a:lstStyle/>
          <a:p>
            <a:pPr algn="ctr">
              <a:buClr>
                <a:srgbClr val="121925"/>
              </a:buClr>
              <a:buSzPts val="1200"/>
            </a:pPr>
            <a:r>
              <a:rPr lang="en-US" sz="1100" dirty="0">
                <a:solidFill>
                  <a:srgbClr val="121925"/>
                </a:solidFill>
                <a:latin typeface="Montserrat"/>
                <a:hlinkClick r:id="rId6">
                  <a:extLst>
                    <a:ext uri="{A12FA001-AC4F-418D-AE19-62706E023703}">
                      <ahyp:hlinkClr xmlns:ahyp="http://schemas.microsoft.com/office/drawing/2018/hyperlinkcolor" val="tx"/>
                    </a:ext>
                  </a:extLst>
                </a:hlinkClick>
              </a:rPr>
              <a:t>International Conference on Economy, Business, Innovation and Technology “ICEBIT 2025: Building Intelligent Economies with Resilient Innovation and Smart Specialization Strategies"</a:t>
            </a:r>
            <a:endParaRPr lang="en-US" sz="1100" dirty="0">
              <a:solidFill>
                <a:srgbClr val="121925"/>
              </a:solidFill>
              <a:latin typeface="Montserrat"/>
            </a:endParaRPr>
          </a:p>
          <a:p>
            <a:pPr marL="0" marR="0" lvl="0" indent="0" algn="l" rtl="0">
              <a:lnSpc>
                <a:spcPct val="100000"/>
              </a:lnSpc>
              <a:spcBef>
                <a:spcPts val="600"/>
              </a:spcBef>
              <a:spcAft>
                <a:spcPts val="0"/>
              </a:spcAft>
              <a:buNone/>
            </a:pPr>
            <a:endParaRPr sz="1100" i="0" u="none" dirty="0">
              <a:solidFill>
                <a:srgbClr val="121925"/>
              </a:solidFill>
              <a:latin typeface="Montserrat"/>
              <a:ea typeface="Montserrat"/>
              <a:cs typeface="Montserrat"/>
              <a:sym typeface="Montserrat"/>
            </a:endParaRPr>
          </a:p>
        </p:txBody>
      </p:sp>
      <p:pic>
        <p:nvPicPr>
          <p:cNvPr id="4" name="Picture 3"/>
          <p:cNvPicPr>
            <a:picLocks noChangeAspect="1"/>
          </p:cNvPicPr>
          <p:nvPr/>
        </p:nvPicPr>
        <p:blipFill>
          <a:blip r:embed="rId7"/>
          <a:stretch>
            <a:fillRect/>
          </a:stretch>
        </p:blipFill>
        <p:spPr>
          <a:xfrm>
            <a:off x="2161309" y="1681019"/>
            <a:ext cx="7472218" cy="449594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2"/>
        <p:cNvGrpSpPr/>
        <p:nvPr/>
      </p:nvGrpSpPr>
      <p:grpSpPr>
        <a:xfrm>
          <a:off x="0" y="0"/>
          <a:ext cx="0" cy="0"/>
          <a:chOff x="0" y="0"/>
          <a:chExt cx="0" cy="0"/>
        </a:xfrm>
      </p:grpSpPr>
      <p:sp>
        <p:nvSpPr>
          <p:cNvPr id="173" name="Google Shape;173;g31a12e38fd8_0_93"/>
          <p:cNvSpPr txBox="1"/>
          <p:nvPr/>
        </p:nvSpPr>
        <p:spPr>
          <a:xfrm>
            <a:off x="0" y="17462"/>
            <a:ext cx="12192000" cy="989100"/>
          </a:xfrm>
          <a:prstGeom prst="rect">
            <a:avLst/>
          </a:prstGeom>
          <a:solidFill>
            <a:srgbClr val="121925"/>
          </a:solidFill>
          <a:ln w="19050" cap="flat" cmpd="sng">
            <a:solidFill>
              <a:srgbClr val="05290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174" name="Google Shape;174;g31a12e38fd8_0_93"/>
          <p:cNvSpPr txBox="1">
            <a:spLocks noGrp="1"/>
          </p:cNvSpPr>
          <p:nvPr>
            <p:ph type="title"/>
          </p:nvPr>
        </p:nvSpPr>
        <p:spPr>
          <a:xfrm>
            <a:off x="535709" y="1306512"/>
            <a:ext cx="10818091" cy="844500"/>
          </a:xfrm>
          <a:prstGeom prst="rect">
            <a:avLst/>
          </a:prstGeom>
          <a:noFill/>
          <a:ln>
            <a:noFill/>
          </a:ln>
        </p:spPr>
        <p:txBody>
          <a:bodyPr spcFirstLastPara="1" wrap="square" lIns="91425" tIns="45700" rIns="91425" bIns="45700" anchor="ctr" anchorCtr="0">
            <a:noAutofit/>
          </a:bodyPr>
          <a:lstStyle/>
          <a:p>
            <a:pPr lvl="0">
              <a:buClr>
                <a:srgbClr val="121925"/>
              </a:buClr>
              <a:buSzPts val="4400"/>
            </a:pPr>
            <a:r>
              <a:rPr lang="en-US" dirty="0">
                <a:solidFill>
                  <a:srgbClr val="121925"/>
                </a:solidFill>
                <a:latin typeface="Montserrat Medium"/>
                <a:ea typeface="Montserrat Medium"/>
                <a:cs typeface="Montserrat Medium"/>
                <a:sym typeface="Montserrat Medium"/>
              </a:rPr>
              <a:t>Key Insights from Impulse Response Functions</a:t>
            </a:r>
            <a:endParaRPr dirty="0">
              <a:solidFill>
                <a:srgbClr val="121925"/>
              </a:solidFill>
              <a:latin typeface="Montserrat Medium"/>
              <a:ea typeface="Montserrat Medium"/>
              <a:cs typeface="Montserrat Medium"/>
              <a:sym typeface="Montserrat Medium"/>
            </a:endParaRPr>
          </a:p>
        </p:txBody>
      </p:sp>
      <p:sp>
        <p:nvSpPr>
          <p:cNvPr id="175" name="Google Shape;175;g31a12e38fd8_0_93"/>
          <p:cNvSpPr txBox="1">
            <a:spLocks noGrp="1"/>
          </p:cNvSpPr>
          <p:nvPr>
            <p:ph type="body" idx="1"/>
          </p:nvPr>
        </p:nvSpPr>
        <p:spPr>
          <a:xfrm>
            <a:off x="838200" y="2290618"/>
            <a:ext cx="10515600" cy="3976744"/>
          </a:xfrm>
          <a:prstGeom prst="rect">
            <a:avLst/>
          </a:prstGeom>
          <a:noFill/>
          <a:ln>
            <a:noFill/>
          </a:ln>
        </p:spPr>
        <p:txBody>
          <a:bodyPr spcFirstLastPara="1" wrap="square" lIns="91425" tIns="45700" rIns="91425" bIns="45700" anchor="t" anchorCtr="0">
            <a:noAutofit/>
          </a:bodyPr>
          <a:lstStyle/>
          <a:p>
            <a:pPr marL="342900" lvl="0" algn="just">
              <a:lnSpc>
                <a:spcPct val="150000"/>
              </a:lnSpc>
              <a:spcBef>
                <a:spcPts val="0"/>
              </a:spcBef>
              <a:buClrTx/>
              <a:buFont typeface="Wingdings" panose="05000000000000000000" pitchFamily="2" charset="2"/>
              <a:buChar char="Ø"/>
            </a:pPr>
            <a:r>
              <a:rPr lang="en-US" sz="2000" dirty="0">
                <a:solidFill>
                  <a:schemeClr val="tx1"/>
                </a:solidFill>
                <a:latin typeface="Montserrat"/>
                <a:ea typeface="Montserrat"/>
                <a:cs typeface="Montserrat"/>
                <a:sym typeface="Montserrat"/>
              </a:rPr>
              <a:t>Albania’s GDP growth dynamics appear more responsive to fiscal environmental instruments than to annual emissions or waste fluctuations.</a:t>
            </a:r>
          </a:p>
          <a:p>
            <a:pPr marL="0" lvl="0" indent="0" algn="just">
              <a:lnSpc>
                <a:spcPct val="150000"/>
              </a:lnSpc>
              <a:spcBef>
                <a:spcPts val="0"/>
              </a:spcBef>
              <a:buClrTx/>
              <a:buNone/>
            </a:pPr>
            <a:endParaRPr lang="en-US" sz="2000" dirty="0">
              <a:solidFill>
                <a:schemeClr val="tx1"/>
              </a:solidFill>
              <a:latin typeface="Montserrat"/>
              <a:ea typeface="Montserrat"/>
              <a:cs typeface="Montserrat"/>
              <a:sym typeface="Montserrat"/>
            </a:endParaRPr>
          </a:p>
          <a:p>
            <a:pPr marL="342900" lvl="0" algn="just">
              <a:lnSpc>
                <a:spcPct val="150000"/>
              </a:lnSpc>
              <a:spcBef>
                <a:spcPts val="0"/>
              </a:spcBef>
              <a:buClrTx/>
              <a:buFont typeface="Wingdings" panose="05000000000000000000" pitchFamily="2" charset="2"/>
              <a:buChar char="Ø"/>
            </a:pPr>
            <a:r>
              <a:rPr lang="en-US" sz="2000" dirty="0">
                <a:solidFill>
                  <a:schemeClr val="tx1"/>
                </a:solidFill>
                <a:latin typeface="Montserrat"/>
                <a:ea typeface="Montserrat"/>
                <a:cs typeface="Montserrat"/>
                <a:sym typeface="Montserrat"/>
              </a:rPr>
              <a:t>Waste shows infrastructure irregularity, CO₂ remains stable due to hydropower reliance, and environmental taxes still carry an early-stage fiscal signal, reinforcing the importance of policy alignment if circular-economy targets are to gain macro-growth relevance.</a:t>
            </a:r>
          </a:p>
          <a:p>
            <a:pPr marL="342900" lvl="0" algn="just">
              <a:spcBef>
                <a:spcPts val="0"/>
              </a:spcBef>
              <a:buClrTx/>
              <a:buFont typeface="Wingdings" panose="05000000000000000000" pitchFamily="2" charset="2"/>
              <a:buChar char="Ø"/>
            </a:pPr>
            <a:endParaRPr lang="en-US" sz="2000" dirty="0">
              <a:solidFill>
                <a:schemeClr val="tx1"/>
              </a:solidFill>
              <a:latin typeface="Montserrat"/>
              <a:ea typeface="Montserrat"/>
              <a:cs typeface="Montserrat"/>
              <a:sym typeface="Montserrat"/>
            </a:endParaRPr>
          </a:p>
          <a:p>
            <a:pPr marL="342900" lvl="0" algn="just">
              <a:spcBef>
                <a:spcPts val="0"/>
              </a:spcBef>
              <a:buClrTx/>
              <a:buFont typeface="Wingdings" panose="05000000000000000000" pitchFamily="2" charset="2"/>
              <a:buChar char="Ø"/>
            </a:pPr>
            <a:endParaRPr sz="2000" dirty="0">
              <a:solidFill>
                <a:schemeClr val="tx1"/>
              </a:solidFill>
              <a:latin typeface="Montserrat"/>
              <a:ea typeface="Montserrat"/>
              <a:cs typeface="Montserrat"/>
              <a:sym typeface="Montserrat"/>
            </a:endParaRPr>
          </a:p>
        </p:txBody>
      </p:sp>
      <p:pic>
        <p:nvPicPr>
          <p:cNvPr id="177" name="Google Shape;177;g31a12e38fd8_0_93" descr="A logo for a company&#10;&#10;Description automatically generated"/>
          <p:cNvPicPr preferRelativeResize="0"/>
          <p:nvPr/>
        </p:nvPicPr>
        <p:blipFill rotWithShape="1">
          <a:blip r:embed="rId3">
            <a:alphaModFix/>
          </a:blip>
          <a:srcRect l="12102" t="27143" r="10119" b="26433"/>
          <a:stretch/>
        </p:blipFill>
        <p:spPr>
          <a:xfrm>
            <a:off x="138475" y="89687"/>
            <a:ext cx="2245193" cy="844552"/>
          </a:xfrm>
          <a:prstGeom prst="rect">
            <a:avLst/>
          </a:prstGeom>
          <a:noFill/>
          <a:ln>
            <a:noFill/>
          </a:ln>
        </p:spPr>
      </p:pic>
      <p:pic>
        <p:nvPicPr>
          <p:cNvPr id="178" name="Google Shape;178;g31a12e38fd8_0_93"/>
          <p:cNvPicPr preferRelativeResize="0"/>
          <p:nvPr/>
        </p:nvPicPr>
        <p:blipFill rotWithShape="1">
          <a:blip r:embed="rId4">
            <a:alphaModFix/>
          </a:blip>
          <a:srcRect/>
          <a:stretch/>
        </p:blipFill>
        <p:spPr>
          <a:xfrm>
            <a:off x="10003225" y="96913"/>
            <a:ext cx="855575" cy="830093"/>
          </a:xfrm>
          <a:prstGeom prst="rect">
            <a:avLst/>
          </a:prstGeom>
          <a:noFill/>
          <a:ln>
            <a:noFill/>
          </a:ln>
        </p:spPr>
      </p:pic>
      <p:pic>
        <p:nvPicPr>
          <p:cNvPr id="179" name="Google Shape;179;g31a12e38fd8_0_93" descr="A black background with white text&#10;&#10;Description automatically generated"/>
          <p:cNvPicPr preferRelativeResize="0"/>
          <p:nvPr/>
        </p:nvPicPr>
        <p:blipFill rotWithShape="1">
          <a:blip r:embed="rId5">
            <a:alphaModFix/>
          </a:blip>
          <a:srcRect r="78254"/>
          <a:stretch/>
        </p:blipFill>
        <p:spPr>
          <a:xfrm>
            <a:off x="11130351" y="67950"/>
            <a:ext cx="855580" cy="844550"/>
          </a:xfrm>
          <a:prstGeom prst="rect">
            <a:avLst/>
          </a:prstGeom>
          <a:noFill/>
          <a:ln>
            <a:noFill/>
          </a:ln>
        </p:spPr>
      </p:pic>
      <p:sp>
        <p:nvSpPr>
          <p:cNvPr id="2" name="Google Shape;97;g31a12e38fd8_0_4">
            <a:extLst>
              <a:ext uri="{FF2B5EF4-FFF2-40B4-BE49-F238E27FC236}">
                <a16:creationId xmlns:a16="http://schemas.microsoft.com/office/drawing/2014/main" id="{638A0B64-89D2-F280-270F-7261D26B8ADA}"/>
              </a:ext>
            </a:extLst>
          </p:cNvPr>
          <p:cNvSpPr txBox="1"/>
          <p:nvPr/>
        </p:nvSpPr>
        <p:spPr>
          <a:xfrm>
            <a:off x="465547" y="6180932"/>
            <a:ext cx="11085600" cy="677068"/>
          </a:xfrm>
          <a:prstGeom prst="rect">
            <a:avLst/>
          </a:prstGeom>
          <a:noFill/>
          <a:ln>
            <a:noFill/>
          </a:ln>
        </p:spPr>
        <p:txBody>
          <a:bodyPr spcFirstLastPara="1" wrap="square" lIns="91425" tIns="45700" rIns="91425" bIns="45700" anchor="t" anchorCtr="0">
            <a:spAutoFit/>
          </a:bodyPr>
          <a:lstStyle/>
          <a:p>
            <a:pPr algn="ctr">
              <a:buClr>
                <a:srgbClr val="121925"/>
              </a:buClr>
              <a:buSzPts val="1200"/>
            </a:pPr>
            <a:r>
              <a:rPr lang="en-US" sz="1100" dirty="0">
                <a:solidFill>
                  <a:srgbClr val="121925"/>
                </a:solidFill>
                <a:latin typeface="Montserrat"/>
                <a:hlinkClick r:id="rId6">
                  <a:extLst>
                    <a:ext uri="{A12FA001-AC4F-418D-AE19-62706E023703}">
                      <ahyp:hlinkClr xmlns:ahyp="http://schemas.microsoft.com/office/drawing/2018/hyperlinkcolor" val="tx"/>
                    </a:ext>
                  </a:extLst>
                </a:hlinkClick>
              </a:rPr>
              <a:t>International Conference on Economy, Business, Innovation and Technology “ICEBIT 2025: Building Intelligent Economies with Resilient Innovation and Smart Specialization Strategies"</a:t>
            </a:r>
            <a:endParaRPr lang="en-US" sz="1100" dirty="0">
              <a:solidFill>
                <a:srgbClr val="121925"/>
              </a:solidFill>
              <a:latin typeface="Montserrat"/>
            </a:endParaRPr>
          </a:p>
          <a:p>
            <a:pPr marL="0" marR="0" lvl="0" indent="0" algn="l" rtl="0">
              <a:lnSpc>
                <a:spcPct val="100000"/>
              </a:lnSpc>
              <a:spcBef>
                <a:spcPts val="600"/>
              </a:spcBef>
              <a:spcAft>
                <a:spcPts val="0"/>
              </a:spcAft>
              <a:buNone/>
            </a:pPr>
            <a:endParaRPr sz="1100" i="0" u="none" dirty="0">
              <a:solidFill>
                <a:srgbClr val="121925"/>
              </a:solidFill>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2"/>
        <p:cNvGrpSpPr/>
        <p:nvPr/>
      </p:nvGrpSpPr>
      <p:grpSpPr>
        <a:xfrm>
          <a:off x="0" y="0"/>
          <a:ext cx="0" cy="0"/>
          <a:chOff x="0" y="0"/>
          <a:chExt cx="0" cy="0"/>
        </a:xfrm>
      </p:grpSpPr>
      <p:sp>
        <p:nvSpPr>
          <p:cNvPr id="173" name="Google Shape;173;g31a12e38fd8_0_93"/>
          <p:cNvSpPr txBox="1"/>
          <p:nvPr/>
        </p:nvSpPr>
        <p:spPr>
          <a:xfrm>
            <a:off x="0" y="17462"/>
            <a:ext cx="12192000" cy="989100"/>
          </a:xfrm>
          <a:prstGeom prst="rect">
            <a:avLst/>
          </a:prstGeom>
          <a:solidFill>
            <a:srgbClr val="121925"/>
          </a:solidFill>
          <a:ln w="19050" cap="flat" cmpd="sng">
            <a:solidFill>
              <a:srgbClr val="05290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FFFFFF"/>
              </a:solidFill>
            </a:endParaRPr>
          </a:p>
        </p:txBody>
      </p:sp>
      <p:sp>
        <p:nvSpPr>
          <p:cNvPr id="174" name="Google Shape;174;g31a12e38fd8_0_93"/>
          <p:cNvSpPr txBox="1">
            <a:spLocks noGrp="1"/>
          </p:cNvSpPr>
          <p:nvPr>
            <p:ph type="title"/>
          </p:nvPr>
        </p:nvSpPr>
        <p:spPr>
          <a:xfrm>
            <a:off x="535709" y="1306512"/>
            <a:ext cx="10818091" cy="844500"/>
          </a:xfrm>
          <a:prstGeom prst="rect">
            <a:avLst/>
          </a:prstGeom>
          <a:noFill/>
          <a:ln>
            <a:noFill/>
          </a:ln>
        </p:spPr>
        <p:txBody>
          <a:bodyPr spcFirstLastPara="1" wrap="square" lIns="91425" tIns="45700" rIns="91425" bIns="45700" anchor="ctr" anchorCtr="0">
            <a:noAutofit/>
          </a:bodyPr>
          <a:lstStyle/>
          <a:p>
            <a:pPr lvl="0">
              <a:buClr>
                <a:srgbClr val="121925"/>
              </a:buClr>
              <a:buSzPts val="4400"/>
            </a:pPr>
            <a:r>
              <a:rPr lang="en-US" dirty="0">
                <a:solidFill>
                  <a:srgbClr val="121925"/>
                </a:solidFill>
                <a:latin typeface="Montserrat Medium"/>
                <a:ea typeface="Montserrat Medium"/>
                <a:cs typeface="Montserrat Medium"/>
                <a:sym typeface="Montserrat Medium"/>
              </a:rPr>
              <a:t>Key Insights from Impulse Response Functions</a:t>
            </a:r>
            <a:endParaRPr dirty="0">
              <a:solidFill>
                <a:srgbClr val="121925"/>
              </a:solidFill>
              <a:latin typeface="Montserrat Medium"/>
              <a:ea typeface="Montserrat Medium"/>
              <a:cs typeface="Montserrat Medium"/>
              <a:sym typeface="Montserrat Medium"/>
            </a:endParaRPr>
          </a:p>
        </p:txBody>
      </p:sp>
      <p:sp>
        <p:nvSpPr>
          <p:cNvPr id="175" name="Google Shape;175;g31a12e38fd8_0_93"/>
          <p:cNvSpPr txBox="1">
            <a:spLocks noGrp="1"/>
          </p:cNvSpPr>
          <p:nvPr>
            <p:ph type="body" idx="1"/>
          </p:nvPr>
        </p:nvSpPr>
        <p:spPr>
          <a:xfrm>
            <a:off x="838200" y="2290618"/>
            <a:ext cx="10515600" cy="3976744"/>
          </a:xfrm>
          <a:prstGeom prst="rect">
            <a:avLst/>
          </a:prstGeom>
          <a:noFill/>
          <a:ln>
            <a:noFill/>
          </a:ln>
        </p:spPr>
        <p:txBody>
          <a:bodyPr spcFirstLastPara="1" wrap="square" lIns="91425" tIns="45700" rIns="91425" bIns="45700" anchor="t" anchorCtr="0">
            <a:noAutofit/>
          </a:bodyPr>
          <a:lstStyle/>
          <a:p>
            <a:pPr marL="342900" lvl="0" algn="just">
              <a:lnSpc>
                <a:spcPct val="150000"/>
              </a:lnSpc>
              <a:spcBef>
                <a:spcPts val="0"/>
              </a:spcBef>
              <a:buClrTx/>
              <a:buFont typeface="Wingdings" panose="05000000000000000000" pitchFamily="2" charset="2"/>
              <a:buChar char="Ø"/>
            </a:pPr>
            <a:r>
              <a:rPr lang="en-US" sz="2000" dirty="0">
                <a:solidFill>
                  <a:schemeClr val="tx1"/>
                </a:solidFill>
                <a:latin typeface="Montserrat"/>
                <a:ea typeface="Montserrat"/>
                <a:cs typeface="Montserrat"/>
                <a:sym typeface="Montserrat"/>
              </a:rPr>
              <a:t>Environmental taxes show a weak but visible early effect on GDP, while waste and emissions evolve independently in the short run. </a:t>
            </a:r>
          </a:p>
          <a:p>
            <a:pPr marL="0" lvl="0" indent="0" algn="just">
              <a:lnSpc>
                <a:spcPct val="150000"/>
              </a:lnSpc>
              <a:spcBef>
                <a:spcPts val="0"/>
              </a:spcBef>
              <a:buClrTx/>
              <a:buNone/>
            </a:pPr>
            <a:endParaRPr lang="en-US" sz="2000" dirty="0">
              <a:solidFill>
                <a:schemeClr val="tx1"/>
              </a:solidFill>
              <a:latin typeface="Montserrat"/>
              <a:ea typeface="Montserrat"/>
              <a:cs typeface="Montserrat"/>
              <a:sym typeface="Montserrat"/>
            </a:endParaRPr>
          </a:p>
          <a:p>
            <a:pPr marL="342900" lvl="0" algn="just">
              <a:lnSpc>
                <a:spcPct val="150000"/>
              </a:lnSpc>
              <a:spcBef>
                <a:spcPts val="0"/>
              </a:spcBef>
              <a:buClrTx/>
              <a:buFont typeface="Wingdings" panose="05000000000000000000" pitchFamily="2" charset="2"/>
              <a:buChar char="Ø"/>
            </a:pPr>
            <a:r>
              <a:rPr lang="en-US" sz="2000" dirty="0">
                <a:solidFill>
                  <a:schemeClr val="tx1"/>
                </a:solidFill>
                <a:latin typeface="Montserrat"/>
                <a:ea typeface="Montserrat"/>
                <a:cs typeface="Montserrat"/>
                <a:sym typeface="Montserrat"/>
              </a:rPr>
              <a:t>The VAR model is treated as exploratory, interpreted qualitatively due to the small sample, but still useful for understanding adjustment direction and decay, offering insights for Albania’s transition toward a more circular fiscal and environmental incentive system.</a:t>
            </a:r>
            <a:endParaRPr sz="2000" dirty="0">
              <a:solidFill>
                <a:schemeClr val="tx1"/>
              </a:solidFill>
              <a:latin typeface="Montserrat"/>
              <a:ea typeface="Montserrat"/>
              <a:cs typeface="Montserrat"/>
              <a:sym typeface="Montserrat"/>
            </a:endParaRPr>
          </a:p>
        </p:txBody>
      </p:sp>
      <p:pic>
        <p:nvPicPr>
          <p:cNvPr id="177" name="Google Shape;177;g31a12e38fd8_0_93" descr="A logo for a company&#10;&#10;Description automatically generated"/>
          <p:cNvPicPr preferRelativeResize="0"/>
          <p:nvPr/>
        </p:nvPicPr>
        <p:blipFill rotWithShape="1">
          <a:blip r:embed="rId3">
            <a:alphaModFix/>
          </a:blip>
          <a:srcRect l="12102" t="27143" r="10119" b="26433"/>
          <a:stretch/>
        </p:blipFill>
        <p:spPr>
          <a:xfrm>
            <a:off x="138475" y="89687"/>
            <a:ext cx="2245193" cy="844552"/>
          </a:xfrm>
          <a:prstGeom prst="rect">
            <a:avLst/>
          </a:prstGeom>
          <a:noFill/>
          <a:ln>
            <a:noFill/>
          </a:ln>
        </p:spPr>
      </p:pic>
      <p:pic>
        <p:nvPicPr>
          <p:cNvPr id="178" name="Google Shape;178;g31a12e38fd8_0_93"/>
          <p:cNvPicPr preferRelativeResize="0"/>
          <p:nvPr/>
        </p:nvPicPr>
        <p:blipFill rotWithShape="1">
          <a:blip r:embed="rId4">
            <a:alphaModFix/>
          </a:blip>
          <a:srcRect/>
          <a:stretch/>
        </p:blipFill>
        <p:spPr>
          <a:xfrm>
            <a:off x="10003225" y="96913"/>
            <a:ext cx="855575" cy="830093"/>
          </a:xfrm>
          <a:prstGeom prst="rect">
            <a:avLst/>
          </a:prstGeom>
          <a:noFill/>
          <a:ln>
            <a:noFill/>
          </a:ln>
        </p:spPr>
      </p:pic>
      <p:pic>
        <p:nvPicPr>
          <p:cNvPr id="179" name="Google Shape;179;g31a12e38fd8_0_93" descr="A black background with white text&#10;&#10;Description automatically generated"/>
          <p:cNvPicPr preferRelativeResize="0"/>
          <p:nvPr/>
        </p:nvPicPr>
        <p:blipFill rotWithShape="1">
          <a:blip r:embed="rId5">
            <a:alphaModFix/>
          </a:blip>
          <a:srcRect r="78254"/>
          <a:stretch/>
        </p:blipFill>
        <p:spPr>
          <a:xfrm>
            <a:off x="11130351" y="67950"/>
            <a:ext cx="855580" cy="844550"/>
          </a:xfrm>
          <a:prstGeom prst="rect">
            <a:avLst/>
          </a:prstGeom>
          <a:noFill/>
          <a:ln>
            <a:noFill/>
          </a:ln>
        </p:spPr>
      </p:pic>
      <p:sp>
        <p:nvSpPr>
          <p:cNvPr id="2" name="Google Shape;97;g31a12e38fd8_0_4">
            <a:extLst>
              <a:ext uri="{FF2B5EF4-FFF2-40B4-BE49-F238E27FC236}">
                <a16:creationId xmlns:a16="http://schemas.microsoft.com/office/drawing/2014/main" id="{638A0B64-89D2-F280-270F-7261D26B8ADA}"/>
              </a:ext>
            </a:extLst>
          </p:cNvPr>
          <p:cNvSpPr txBox="1"/>
          <p:nvPr/>
        </p:nvSpPr>
        <p:spPr>
          <a:xfrm>
            <a:off x="465547" y="6180932"/>
            <a:ext cx="11085600" cy="677068"/>
          </a:xfrm>
          <a:prstGeom prst="rect">
            <a:avLst/>
          </a:prstGeom>
          <a:noFill/>
          <a:ln>
            <a:noFill/>
          </a:ln>
        </p:spPr>
        <p:txBody>
          <a:bodyPr spcFirstLastPara="1" wrap="square" lIns="91425" tIns="45700" rIns="91425" bIns="45700" anchor="t" anchorCtr="0">
            <a:spAutoFit/>
          </a:bodyPr>
          <a:lstStyle/>
          <a:p>
            <a:pPr algn="ctr">
              <a:buClr>
                <a:srgbClr val="121925"/>
              </a:buClr>
              <a:buSzPts val="1200"/>
            </a:pPr>
            <a:r>
              <a:rPr lang="en-US" sz="1100" dirty="0">
                <a:solidFill>
                  <a:srgbClr val="121925"/>
                </a:solidFill>
                <a:latin typeface="Montserrat"/>
                <a:hlinkClick r:id="rId6">
                  <a:extLst>
                    <a:ext uri="{A12FA001-AC4F-418D-AE19-62706E023703}">
                      <ahyp:hlinkClr xmlns:ahyp="http://schemas.microsoft.com/office/drawing/2018/hyperlinkcolor" val="tx"/>
                    </a:ext>
                  </a:extLst>
                </a:hlinkClick>
              </a:rPr>
              <a:t>International Conference on Economy, Business, Innovation and Technology “ICEBIT 2025: Building Intelligent Economies with Resilient Innovation and Smart Specialization Strategies"</a:t>
            </a:r>
            <a:endParaRPr lang="en-US" sz="1100" dirty="0">
              <a:solidFill>
                <a:srgbClr val="121925"/>
              </a:solidFill>
              <a:latin typeface="Montserrat"/>
            </a:endParaRPr>
          </a:p>
          <a:p>
            <a:pPr>
              <a:spcBef>
                <a:spcPts val="600"/>
              </a:spcBef>
            </a:pPr>
            <a:endParaRPr sz="1100" dirty="0">
              <a:solidFill>
                <a:srgbClr val="121925"/>
              </a:solidFill>
              <a:latin typeface="Montserrat"/>
              <a:ea typeface="Montserrat"/>
              <a:cs typeface="Montserrat"/>
              <a:sym typeface="Montserrat"/>
            </a:endParaRPr>
          </a:p>
        </p:txBody>
      </p:sp>
    </p:spTree>
    <p:extLst>
      <p:ext uri="{BB962C8B-B14F-4D97-AF65-F5344CB8AC3E}">
        <p14:creationId xmlns:p14="http://schemas.microsoft.com/office/powerpoint/2010/main" val="1376687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4"/>
        <p:cNvGrpSpPr/>
        <p:nvPr/>
      </p:nvGrpSpPr>
      <p:grpSpPr>
        <a:xfrm>
          <a:off x="0" y="0"/>
          <a:ext cx="0" cy="0"/>
          <a:chOff x="0" y="0"/>
          <a:chExt cx="0" cy="0"/>
        </a:xfrm>
      </p:grpSpPr>
      <p:sp>
        <p:nvSpPr>
          <p:cNvPr id="195" name="Google Shape;195;g31a12e38fd8_0_119"/>
          <p:cNvSpPr txBox="1"/>
          <p:nvPr/>
        </p:nvSpPr>
        <p:spPr>
          <a:xfrm>
            <a:off x="0" y="17462"/>
            <a:ext cx="12192000" cy="989100"/>
          </a:xfrm>
          <a:prstGeom prst="rect">
            <a:avLst/>
          </a:prstGeom>
          <a:solidFill>
            <a:srgbClr val="121925"/>
          </a:solidFill>
          <a:ln w="19050" cap="flat" cmpd="sng">
            <a:solidFill>
              <a:srgbClr val="05290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a:ea typeface="Arial"/>
              <a:cs typeface="Arial"/>
              <a:sym typeface="Arial"/>
            </a:endParaRPr>
          </a:p>
        </p:txBody>
      </p:sp>
      <p:sp>
        <p:nvSpPr>
          <p:cNvPr id="196" name="Google Shape;196;g31a12e38fd8_0_119"/>
          <p:cNvSpPr txBox="1">
            <a:spLocks noGrp="1"/>
          </p:cNvSpPr>
          <p:nvPr>
            <p:ph type="title"/>
          </p:nvPr>
        </p:nvSpPr>
        <p:spPr>
          <a:xfrm>
            <a:off x="838200" y="1306512"/>
            <a:ext cx="10515600" cy="844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121925"/>
              </a:buClr>
              <a:buSzPts val="4400"/>
              <a:buFont typeface="Play"/>
              <a:buNone/>
            </a:pPr>
            <a:r>
              <a:rPr lang="en-US">
                <a:solidFill>
                  <a:srgbClr val="121925"/>
                </a:solidFill>
                <a:latin typeface="Montserrat Medium"/>
                <a:ea typeface="Montserrat Medium"/>
                <a:cs typeface="Montserrat Medium"/>
                <a:sym typeface="Montserrat Medium"/>
              </a:rPr>
              <a:t>Conclusions</a:t>
            </a:r>
            <a:endParaRPr>
              <a:solidFill>
                <a:srgbClr val="121925"/>
              </a:solidFill>
              <a:latin typeface="Montserrat Medium"/>
              <a:ea typeface="Montserrat Medium"/>
              <a:cs typeface="Montserrat Medium"/>
              <a:sym typeface="Montserrat Medium"/>
            </a:endParaRPr>
          </a:p>
        </p:txBody>
      </p:sp>
      <p:sp>
        <p:nvSpPr>
          <p:cNvPr id="197" name="Google Shape;197;g31a12e38fd8_0_119"/>
          <p:cNvSpPr txBox="1">
            <a:spLocks noGrp="1"/>
          </p:cNvSpPr>
          <p:nvPr>
            <p:ph type="body" idx="1"/>
          </p:nvPr>
        </p:nvSpPr>
        <p:spPr>
          <a:xfrm>
            <a:off x="838200" y="2151062"/>
            <a:ext cx="10515600" cy="4116300"/>
          </a:xfrm>
          <a:prstGeom prst="rect">
            <a:avLst/>
          </a:prstGeom>
          <a:noFill/>
          <a:ln>
            <a:noFill/>
          </a:ln>
        </p:spPr>
        <p:txBody>
          <a:bodyPr spcFirstLastPara="1" wrap="square" lIns="91425" tIns="45700" rIns="91425" bIns="45700" anchor="t" anchorCtr="0">
            <a:noAutofit/>
          </a:bodyPr>
          <a:lstStyle/>
          <a:p>
            <a:pPr marL="342900" lvl="0" algn="just">
              <a:lnSpc>
                <a:spcPct val="150000"/>
              </a:lnSpc>
              <a:spcBef>
                <a:spcPts val="0"/>
              </a:spcBef>
              <a:buClrTx/>
              <a:buFont typeface="Wingdings" panose="05000000000000000000" pitchFamily="2" charset="2"/>
              <a:buChar char="v"/>
            </a:pPr>
            <a:r>
              <a:rPr lang="en-US" sz="2200" dirty="0">
                <a:solidFill>
                  <a:srgbClr val="121925"/>
                </a:solidFill>
                <a:latin typeface="Montserrat"/>
                <a:ea typeface="Montserrat"/>
                <a:cs typeface="Montserrat"/>
                <a:sym typeface="Montserrat"/>
              </a:rPr>
              <a:t>Albania has made steady progress in adopting environmental fiscal instruments and expanding waste-management coverage, yet the macro-level economic effects of these policies remain modest when observed year by year.</a:t>
            </a:r>
          </a:p>
          <a:p>
            <a:pPr marL="342900" lvl="0" algn="just">
              <a:lnSpc>
                <a:spcPct val="150000"/>
              </a:lnSpc>
              <a:spcBef>
                <a:spcPts val="0"/>
              </a:spcBef>
              <a:buClrTx/>
              <a:buFont typeface="Wingdings" panose="05000000000000000000" pitchFamily="2" charset="2"/>
              <a:buChar char="v"/>
            </a:pPr>
            <a:r>
              <a:rPr lang="en-US" sz="2200" dirty="0">
                <a:solidFill>
                  <a:srgbClr val="121925"/>
                </a:solidFill>
                <a:latin typeface="Montserrat"/>
                <a:ea typeface="Montserrat"/>
                <a:cs typeface="Montserrat"/>
                <a:sym typeface="Montserrat"/>
              </a:rPr>
              <a:t>The analysis shows that environmental taxes carry a weak short-term signal toward GDP growth, while waste growth and CO₂ emissions remain slow, structurally stable, and weak in short-run influence. </a:t>
            </a:r>
          </a:p>
        </p:txBody>
      </p:sp>
      <p:pic>
        <p:nvPicPr>
          <p:cNvPr id="199" name="Google Shape;199;g31a12e38fd8_0_119" descr="A logo for a company&#10;&#10;Description automatically generated"/>
          <p:cNvPicPr preferRelativeResize="0"/>
          <p:nvPr/>
        </p:nvPicPr>
        <p:blipFill rotWithShape="1">
          <a:blip r:embed="rId3">
            <a:alphaModFix/>
          </a:blip>
          <a:srcRect l="12102" t="27143" r="10119" b="26433"/>
          <a:stretch/>
        </p:blipFill>
        <p:spPr>
          <a:xfrm>
            <a:off x="138475" y="89687"/>
            <a:ext cx="2245193" cy="844552"/>
          </a:xfrm>
          <a:prstGeom prst="rect">
            <a:avLst/>
          </a:prstGeom>
          <a:noFill/>
          <a:ln>
            <a:noFill/>
          </a:ln>
        </p:spPr>
      </p:pic>
      <p:pic>
        <p:nvPicPr>
          <p:cNvPr id="200" name="Google Shape;200;g31a12e38fd8_0_119"/>
          <p:cNvPicPr preferRelativeResize="0"/>
          <p:nvPr/>
        </p:nvPicPr>
        <p:blipFill rotWithShape="1">
          <a:blip r:embed="rId4">
            <a:alphaModFix/>
          </a:blip>
          <a:srcRect/>
          <a:stretch/>
        </p:blipFill>
        <p:spPr>
          <a:xfrm>
            <a:off x="10003225" y="96913"/>
            <a:ext cx="855575" cy="830093"/>
          </a:xfrm>
          <a:prstGeom prst="rect">
            <a:avLst/>
          </a:prstGeom>
          <a:noFill/>
          <a:ln>
            <a:noFill/>
          </a:ln>
        </p:spPr>
      </p:pic>
      <p:pic>
        <p:nvPicPr>
          <p:cNvPr id="201" name="Google Shape;201;g31a12e38fd8_0_119" descr="A black background with white text&#10;&#10;Description automatically generated"/>
          <p:cNvPicPr preferRelativeResize="0"/>
          <p:nvPr/>
        </p:nvPicPr>
        <p:blipFill rotWithShape="1">
          <a:blip r:embed="rId5">
            <a:alphaModFix/>
          </a:blip>
          <a:srcRect r="78254"/>
          <a:stretch/>
        </p:blipFill>
        <p:spPr>
          <a:xfrm>
            <a:off x="11130351" y="67950"/>
            <a:ext cx="855580" cy="844550"/>
          </a:xfrm>
          <a:prstGeom prst="rect">
            <a:avLst/>
          </a:prstGeom>
          <a:noFill/>
          <a:ln>
            <a:noFill/>
          </a:ln>
        </p:spPr>
      </p:pic>
      <p:sp>
        <p:nvSpPr>
          <p:cNvPr id="2" name="Google Shape;97;g31a12e38fd8_0_4">
            <a:extLst>
              <a:ext uri="{FF2B5EF4-FFF2-40B4-BE49-F238E27FC236}">
                <a16:creationId xmlns:a16="http://schemas.microsoft.com/office/drawing/2014/main" id="{876BFEFE-4F84-B947-4043-E61211D3F39E}"/>
              </a:ext>
            </a:extLst>
          </p:cNvPr>
          <p:cNvSpPr txBox="1"/>
          <p:nvPr/>
        </p:nvSpPr>
        <p:spPr>
          <a:xfrm>
            <a:off x="465547" y="6180932"/>
            <a:ext cx="11085600" cy="677068"/>
          </a:xfrm>
          <a:prstGeom prst="rect">
            <a:avLst/>
          </a:prstGeom>
          <a:noFill/>
          <a:ln>
            <a:noFill/>
          </a:ln>
        </p:spPr>
        <p:txBody>
          <a:bodyPr spcFirstLastPara="1" wrap="square" lIns="91425" tIns="45700" rIns="91425" bIns="45700" anchor="t" anchorCtr="0">
            <a:spAutoFit/>
          </a:bodyPr>
          <a:lstStyle/>
          <a:p>
            <a:pPr algn="ctr">
              <a:buClr>
                <a:srgbClr val="121925"/>
              </a:buClr>
              <a:buSzPts val="1200"/>
            </a:pPr>
            <a:r>
              <a:rPr lang="en-US" sz="1100" dirty="0">
                <a:solidFill>
                  <a:srgbClr val="121925"/>
                </a:solidFill>
                <a:latin typeface="Montserrat"/>
                <a:hlinkClick r:id="rId6">
                  <a:extLst>
                    <a:ext uri="{A12FA001-AC4F-418D-AE19-62706E023703}">
                      <ahyp:hlinkClr xmlns:ahyp="http://schemas.microsoft.com/office/drawing/2018/hyperlinkcolor" val="tx"/>
                    </a:ext>
                  </a:extLst>
                </a:hlinkClick>
              </a:rPr>
              <a:t>International Conference on Economy, Business, Innovation and Technology “ICEBIT 2025: Building Intelligent Economies with Resilient Innovation and Smart Specialization Strategies"</a:t>
            </a:r>
            <a:endParaRPr lang="en-US" sz="1100" dirty="0">
              <a:solidFill>
                <a:srgbClr val="121925"/>
              </a:solidFill>
              <a:latin typeface="Montserrat"/>
            </a:endParaRPr>
          </a:p>
          <a:p>
            <a:pPr marL="0" marR="0" lvl="0" indent="0" algn="l" rtl="0">
              <a:lnSpc>
                <a:spcPct val="100000"/>
              </a:lnSpc>
              <a:spcBef>
                <a:spcPts val="600"/>
              </a:spcBef>
              <a:spcAft>
                <a:spcPts val="0"/>
              </a:spcAft>
              <a:buNone/>
            </a:pPr>
            <a:endParaRPr sz="1100" i="0" u="none" dirty="0">
              <a:solidFill>
                <a:srgbClr val="121925"/>
              </a:solidFill>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4"/>
        <p:cNvGrpSpPr/>
        <p:nvPr/>
      </p:nvGrpSpPr>
      <p:grpSpPr>
        <a:xfrm>
          <a:off x="0" y="0"/>
          <a:ext cx="0" cy="0"/>
          <a:chOff x="0" y="0"/>
          <a:chExt cx="0" cy="0"/>
        </a:xfrm>
      </p:grpSpPr>
      <p:sp>
        <p:nvSpPr>
          <p:cNvPr id="195" name="Google Shape;195;g31a12e38fd8_0_119"/>
          <p:cNvSpPr txBox="1"/>
          <p:nvPr/>
        </p:nvSpPr>
        <p:spPr>
          <a:xfrm>
            <a:off x="0" y="17462"/>
            <a:ext cx="12192000" cy="989100"/>
          </a:xfrm>
          <a:prstGeom prst="rect">
            <a:avLst/>
          </a:prstGeom>
          <a:solidFill>
            <a:srgbClr val="121925"/>
          </a:solidFill>
          <a:ln w="19050" cap="flat" cmpd="sng">
            <a:solidFill>
              <a:srgbClr val="05290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FFFFFF"/>
              </a:solidFill>
            </a:endParaRPr>
          </a:p>
        </p:txBody>
      </p:sp>
      <p:sp>
        <p:nvSpPr>
          <p:cNvPr id="196" name="Google Shape;196;g31a12e38fd8_0_119"/>
          <p:cNvSpPr txBox="1">
            <a:spLocks noGrp="1"/>
          </p:cNvSpPr>
          <p:nvPr>
            <p:ph type="title"/>
          </p:nvPr>
        </p:nvSpPr>
        <p:spPr>
          <a:xfrm>
            <a:off x="838200" y="1306512"/>
            <a:ext cx="10515600" cy="844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121925"/>
              </a:buClr>
              <a:buSzPts val="4400"/>
              <a:buFont typeface="Play"/>
              <a:buNone/>
            </a:pPr>
            <a:r>
              <a:rPr lang="en-US">
                <a:solidFill>
                  <a:srgbClr val="121925"/>
                </a:solidFill>
                <a:latin typeface="Montserrat Medium"/>
                <a:ea typeface="Montserrat Medium"/>
                <a:cs typeface="Montserrat Medium"/>
                <a:sym typeface="Montserrat Medium"/>
              </a:rPr>
              <a:t>Conclusions</a:t>
            </a:r>
            <a:endParaRPr>
              <a:solidFill>
                <a:srgbClr val="121925"/>
              </a:solidFill>
              <a:latin typeface="Montserrat Medium"/>
              <a:ea typeface="Montserrat Medium"/>
              <a:cs typeface="Montserrat Medium"/>
              <a:sym typeface="Montserrat Medium"/>
            </a:endParaRPr>
          </a:p>
        </p:txBody>
      </p:sp>
      <p:sp>
        <p:nvSpPr>
          <p:cNvPr id="197" name="Google Shape;197;g31a12e38fd8_0_119"/>
          <p:cNvSpPr txBox="1">
            <a:spLocks noGrp="1"/>
          </p:cNvSpPr>
          <p:nvPr>
            <p:ph type="body" idx="1"/>
          </p:nvPr>
        </p:nvSpPr>
        <p:spPr>
          <a:xfrm>
            <a:off x="838200" y="2151062"/>
            <a:ext cx="10515600" cy="4116300"/>
          </a:xfrm>
          <a:prstGeom prst="rect">
            <a:avLst/>
          </a:prstGeom>
          <a:noFill/>
          <a:ln>
            <a:noFill/>
          </a:ln>
        </p:spPr>
        <p:txBody>
          <a:bodyPr spcFirstLastPara="1" wrap="square" lIns="91425" tIns="45700" rIns="91425" bIns="45700" anchor="t" anchorCtr="0">
            <a:noAutofit/>
          </a:bodyPr>
          <a:lstStyle/>
          <a:p>
            <a:pPr marL="342900" lvl="0" algn="just">
              <a:lnSpc>
                <a:spcPct val="150000"/>
              </a:lnSpc>
              <a:spcBef>
                <a:spcPts val="0"/>
              </a:spcBef>
              <a:buClrTx/>
              <a:buFont typeface="Wingdings" panose="05000000000000000000" pitchFamily="2" charset="2"/>
              <a:buChar char="v"/>
            </a:pPr>
            <a:r>
              <a:rPr lang="en-US" sz="2200" dirty="0">
                <a:solidFill>
                  <a:srgbClr val="121925"/>
                </a:solidFill>
                <a:latin typeface="Montserrat"/>
                <a:ea typeface="Montserrat"/>
                <a:cs typeface="Montserrat"/>
                <a:sym typeface="Montserrat"/>
              </a:rPr>
              <a:t>Albania is still in an early transition stage where environmental taxation exists but is not yet a strong economic growth channel.</a:t>
            </a:r>
          </a:p>
          <a:p>
            <a:pPr marL="342900" lvl="0" algn="just">
              <a:lnSpc>
                <a:spcPct val="150000"/>
              </a:lnSpc>
              <a:spcBef>
                <a:spcPts val="0"/>
              </a:spcBef>
              <a:buClrTx/>
              <a:buFont typeface="Wingdings" panose="05000000000000000000" pitchFamily="2" charset="2"/>
              <a:buChar char="v"/>
            </a:pPr>
            <a:r>
              <a:rPr lang="en-US" sz="2200" dirty="0">
                <a:solidFill>
                  <a:srgbClr val="121925"/>
                </a:solidFill>
                <a:latin typeface="Montserrat"/>
                <a:ea typeface="Montserrat"/>
                <a:cs typeface="Montserrat"/>
                <a:sym typeface="Montserrat"/>
              </a:rPr>
              <a:t>A circular economy transition is not only about collecting taxes or managing waste, it is about designing a system where these instruments actively reshape incentives, resource efficiency, and sustainable investment. </a:t>
            </a:r>
          </a:p>
          <a:p>
            <a:pPr marL="342900" lvl="0" algn="just">
              <a:lnSpc>
                <a:spcPct val="150000"/>
              </a:lnSpc>
              <a:spcBef>
                <a:spcPts val="0"/>
              </a:spcBef>
              <a:buClrTx/>
              <a:buFont typeface="Wingdings" panose="05000000000000000000" pitchFamily="2" charset="2"/>
              <a:buChar char="v"/>
            </a:pPr>
            <a:r>
              <a:rPr lang="en-US" sz="2200" dirty="0">
                <a:solidFill>
                  <a:srgbClr val="121925"/>
                </a:solidFill>
                <a:latin typeface="Montserrat"/>
                <a:ea typeface="Montserrat"/>
                <a:cs typeface="Montserrat"/>
                <a:sym typeface="Montserrat"/>
              </a:rPr>
              <a:t>Albania has the opportunity to strengthen this alignment in the coming years.</a:t>
            </a:r>
            <a:endParaRPr sz="2200" dirty="0">
              <a:solidFill>
                <a:srgbClr val="121925"/>
              </a:solidFill>
              <a:latin typeface="Montserrat"/>
              <a:ea typeface="Montserrat"/>
              <a:cs typeface="Montserrat"/>
              <a:sym typeface="Montserrat"/>
            </a:endParaRPr>
          </a:p>
        </p:txBody>
      </p:sp>
      <p:pic>
        <p:nvPicPr>
          <p:cNvPr id="199" name="Google Shape;199;g31a12e38fd8_0_119" descr="A logo for a company&#10;&#10;Description automatically generated"/>
          <p:cNvPicPr preferRelativeResize="0"/>
          <p:nvPr/>
        </p:nvPicPr>
        <p:blipFill rotWithShape="1">
          <a:blip r:embed="rId3">
            <a:alphaModFix/>
          </a:blip>
          <a:srcRect l="12102" t="27143" r="10119" b="26433"/>
          <a:stretch/>
        </p:blipFill>
        <p:spPr>
          <a:xfrm>
            <a:off x="138475" y="89687"/>
            <a:ext cx="2245193" cy="844552"/>
          </a:xfrm>
          <a:prstGeom prst="rect">
            <a:avLst/>
          </a:prstGeom>
          <a:noFill/>
          <a:ln>
            <a:noFill/>
          </a:ln>
        </p:spPr>
      </p:pic>
      <p:pic>
        <p:nvPicPr>
          <p:cNvPr id="200" name="Google Shape;200;g31a12e38fd8_0_119"/>
          <p:cNvPicPr preferRelativeResize="0"/>
          <p:nvPr/>
        </p:nvPicPr>
        <p:blipFill rotWithShape="1">
          <a:blip r:embed="rId4">
            <a:alphaModFix/>
          </a:blip>
          <a:srcRect/>
          <a:stretch/>
        </p:blipFill>
        <p:spPr>
          <a:xfrm>
            <a:off x="10003225" y="96913"/>
            <a:ext cx="855575" cy="830093"/>
          </a:xfrm>
          <a:prstGeom prst="rect">
            <a:avLst/>
          </a:prstGeom>
          <a:noFill/>
          <a:ln>
            <a:noFill/>
          </a:ln>
        </p:spPr>
      </p:pic>
      <p:pic>
        <p:nvPicPr>
          <p:cNvPr id="201" name="Google Shape;201;g31a12e38fd8_0_119" descr="A black background with white text&#10;&#10;Description automatically generated"/>
          <p:cNvPicPr preferRelativeResize="0"/>
          <p:nvPr/>
        </p:nvPicPr>
        <p:blipFill rotWithShape="1">
          <a:blip r:embed="rId5">
            <a:alphaModFix/>
          </a:blip>
          <a:srcRect r="78254"/>
          <a:stretch/>
        </p:blipFill>
        <p:spPr>
          <a:xfrm>
            <a:off x="11130351" y="67950"/>
            <a:ext cx="855580" cy="844550"/>
          </a:xfrm>
          <a:prstGeom prst="rect">
            <a:avLst/>
          </a:prstGeom>
          <a:noFill/>
          <a:ln>
            <a:noFill/>
          </a:ln>
        </p:spPr>
      </p:pic>
      <p:sp>
        <p:nvSpPr>
          <p:cNvPr id="2" name="Google Shape;97;g31a12e38fd8_0_4">
            <a:extLst>
              <a:ext uri="{FF2B5EF4-FFF2-40B4-BE49-F238E27FC236}">
                <a16:creationId xmlns:a16="http://schemas.microsoft.com/office/drawing/2014/main" id="{876BFEFE-4F84-B947-4043-E61211D3F39E}"/>
              </a:ext>
            </a:extLst>
          </p:cNvPr>
          <p:cNvSpPr txBox="1"/>
          <p:nvPr/>
        </p:nvSpPr>
        <p:spPr>
          <a:xfrm>
            <a:off x="465547" y="6180932"/>
            <a:ext cx="11085600" cy="677068"/>
          </a:xfrm>
          <a:prstGeom prst="rect">
            <a:avLst/>
          </a:prstGeom>
          <a:noFill/>
          <a:ln>
            <a:noFill/>
          </a:ln>
        </p:spPr>
        <p:txBody>
          <a:bodyPr spcFirstLastPara="1" wrap="square" lIns="91425" tIns="45700" rIns="91425" bIns="45700" anchor="t" anchorCtr="0">
            <a:spAutoFit/>
          </a:bodyPr>
          <a:lstStyle/>
          <a:p>
            <a:pPr algn="ctr">
              <a:buClr>
                <a:srgbClr val="121925"/>
              </a:buClr>
              <a:buSzPts val="1200"/>
            </a:pPr>
            <a:r>
              <a:rPr lang="en-US" sz="1100" dirty="0">
                <a:solidFill>
                  <a:srgbClr val="121925"/>
                </a:solidFill>
                <a:latin typeface="Montserrat"/>
                <a:hlinkClick r:id="rId6">
                  <a:extLst>
                    <a:ext uri="{A12FA001-AC4F-418D-AE19-62706E023703}">
                      <ahyp:hlinkClr xmlns:ahyp="http://schemas.microsoft.com/office/drawing/2018/hyperlinkcolor" val="tx"/>
                    </a:ext>
                  </a:extLst>
                </a:hlinkClick>
              </a:rPr>
              <a:t>International Conference on Economy, Business, Innovation and Technology “ICEBIT 2025: Building Intelligent Economies with Resilient Innovation and Smart Specialization Strategies"</a:t>
            </a:r>
            <a:endParaRPr lang="en-US" sz="1100" dirty="0">
              <a:solidFill>
                <a:srgbClr val="121925"/>
              </a:solidFill>
              <a:latin typeface="Montserrat"/>
            </a:endParaRPr>
          </a:p>
          <a:p>
            <a:pPr>
              <a:spcBef>
                <a:spcPts val="600"/>
              </a:spcBef>
            </a:pPr>
            <a:endParaRPr sz="1100" dirty="0">
              <a:solidFill>
                <a:srgbClr val="121925"/>
              </a:solidFill>
              <a:latin typeface="Montserrat"/>
              <a:ea typeface="Montserrat"/>
              <a:cs typeface="Montserrat"/>
              <a:sym typeface="Montserrat"/>
            </a:endParaRPr>
          </a:p>
        </p:txBody>
      </p:sp>
    </p:spTree>
    <p:extLst>
      <p:ext uri="{BB962C8B-B14F-4D97-AF65-F5344CB8AC3E}">
        <p14:creationId xmlns:p14="http://schemas.microsoft.com/office/powerpoint/2010/main" val="2364230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4"/>
        <p:cNvGrpSpPr/>
        <p:nvPr/>
      </p:nvGrpSpPr>
      <p:grpSpPr>
        <a:xfrm>
          <a:off x="0" y="0"/>
          <a:ext cx="0" cy="0"/>
          <a:chOff x="0" y="0"/>
          <a:chExt cx="0" cy="0"/>
        </a:xfrm>
      </p:grpSpPr>
      <p:sp>
        <p:nvSpPr>
          <p:cNvPr id="195" name="Google Shape;195;g31a12e38fd8_0_119"/>
          <p:cNvSpPr txBox="1"/>
          <p:nvPr/>
        </p:nvSpPr>
        <p:spPr>
          <a:xfrm>
            <a:off x="0" y="17462"/>
            <a:ext cx="12192000" cy="989100"/>
          </a:xfrm>
          <a:prstGeom prst="rect">
            <a:avLst/>
          </a:prstGeom>
          <a:solidFill>
            <a:srgbClr val="121925"/>
          </a:solidFill>
          <a:ln w="19050" cap="flat" cmpd="sng">
            <a:solidFill>
              <a:srgbClr val="05290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FFFFFF"/>
              </a:solidFill>
            </a:endParaRPr>
          </a:p>
        </p:txBody>
      </p:sp>
      <p:sp>
        <p:nvSpPr>
          <p:cNvPr id="196" name="Google Shape;196;g31a12e38fd8_0_119"/>
          <p:cNvSpPr txBox="1">
            <a:spLocks noGrp="1"/>
          </p:cNvSpPr>
          <p:nvPr>
            <p:ph type="title"/>
          </p:nvPr>
        </p:nvSpPr>
        <p:spPr>
          <a:xfrm>
            <a:off x="838200" y="1306512"/>
            <a:ext cx="10515600" cy="844500"/>
          </a:xfrm>
          <a:prstGeom prst="rect">
            <a:avLst/>
          </a:prstGeom>
          <a:noFill/>
          <a:ln>
            <a:noFill/>
          </a:ln>
        </p:spPr>
        <p:txBody>
          <a:bodyPr spcFirstLastPara="1" wrap="square" lIns="91425" tIns="45700" rIns="91425" bIns="45700" anchor="ctr" anchorCtr="0">
            <a:noAutofit/>
          </a:bodyPr>
          <a:lstStyle/>
          <a:p>
            <a:pPr lvl="0">
              <a:buClr>
                <a:srgbClr val="121925"/>
              </a:buClr>
              <a:buSzPts val="4400"/>
            </a:pPr>
            <a:r>
              <a:rPr lang="en-US" dirty="0">
                <a:solidFill>
                  <a:srgbClr val="121925"/>
                </a:solidFill>
                <a:latin typeface="Montserrat Medium"/>
                <a:ea typeface="Montserrat Medium"/>
                <a:cs typeface="Montserrat Medium"/>
                <a:sym typeface="Montserrat Medium"/>
              </a:rPr>
              <a:t>Recommendations</a:t>
            </a:r>
            <a:endParaRPr dirty="0">
              <a:solidFill>
                <a:srgbClr val="121925"/>
              </a:solidFill>
              <a:latin typeface="Montserrat Medium"/>
              <a:ea typeface="Montserrat Medium"/>
              <a:cs typeface="Montserrat Medium"/>
              <a:sym typeface="Montserrat Medium"/>
            </a:endParaRPr>
          </a:p>
        </p:txBody>
      </p:sp>
      <p:sp>
        <p:nvSpPr>
          <p:cNvPr id="197" name="Google Shape;197;g31a12e38fd8_0_119"/>
          <p:cNvSpPr txBox="1">
            <a:spLocks noGrp="1"/>
          </p:cNvSpPr>
          <p:nvPr>
            <p:ph type="body" idx="1"/>
          </p:nvPr>
        </p:nvSpPr>
        <p:spPr>
          <a:xfrm>
            <a:off x="838200" y="2151062"/>
            <a:ext cx="10515600" cy="4116300"/>
          </a:xfrm>
          <a:prstGeom prst="rect">
            <a:avLst/>
          </a:prstGeom>
          <a:noFill/>
          <a:ln>
            <a:noFill/>
          </a:ln>
        </p:spPr>
        <p:txBody>
          <a:bodyPr spcFirstLastPara="1" wrap="square" lIns="91425" tIns="45700" rIns="91425" bIns="45700" anchor="t" anchorCtr="0">
            <a:noAutofit/>
          </a:bodyPr>
          <a:lstStyle/>
          <a:p>
            <a:pPr marL="342900" lvl="0" algn="just">
              <a:lnSpc>
                <a:spcPct val="150000"/>
              </a:lnSpc>
              <a:spcBef>
                <a:spcPts val="0"/>
              </a:spcBef>
              <a:buClrTx/>
              <a:buFont typeface="Wingdings" panose="05000000000000000000" pitchFamily="2" charset="2"/>
              <a:buChar char="v"/>
            </a:pPr>
            <a:r>
              <a:rPr lang="en-US" dirty="0">
                <a:solidFill>
                  <a:srgbClr val="121925"/>
                </a:solidFill>
                <a:latin typeface="Montserrat"/>
                <a:ea typeface="Montserrat"/>
                <a:cs typeface="Montserrat"/>
                <a:sym typeface="Montserrat"/>
              </a:rPr>
              <a:t>Strengthen environmental tax design;</a:t>
            </a:r>
          </a:p>
          <a:p>
            <a:pPr marL="342900" lvl="0" algn="just">
              <a:lnSpc>
                <a:spcPct val="150000"/>
              </a:lnSpc>
              <a:spcBef>
                <a:spcPts val="0"/>
              </a:spcBef>
              <a:buClrTx/>
              <a:buFont typeface="Wingdings" panose="05000000000000000000" pitchFamily="2" charset="2"/>
              <a:buChar char="v"/>
            </a:pPr>
            <a:r>
              <a:rPr lang="en-US" dirty="0">
                <a:solidFill>
                  <a:srgbClr val="121925"/>
                </a:solidFill>
                <a:latin typeface="Montserrat"/>
                <a:ea typeface="Montserrat"/>
                <a:cs typeface="Montserrat"/>
                <a:sym typeface="Montserrat"/>
              </a:rPr>
              <a:t>Increase consistency in waste-management policies;</a:t>
            </a:r>
          </a:p>
          <a:p>
            <a:pPr marL="342900" lvl="0" algn="just">
              <a:lnSpc>
                <a:spcPct val="150000"/>
              </a:lnSpc>
              <a:spcBef>
                <a:spcPts val="0"/>
              </a:spcBef>
              <a:buClrTx/>
              <a:buFont typeface="Wingdings" panose="05000000000000000000" pitchFamily="2" charset="2"/>
              <a:buChar char="v"/>
            </a:pPr>
            <a:r>
              <a:rPr lang="en-US" dirty="0">
                <a:solidFill>
                  <a:srgbClr val="121925"/>
                </a:solidFill>
                <a:latin typeface="Montserrat"/>
                <a:ea typeface="Montserrat"/>
                <a:cs typeface="Montserrat"/>
                <a:sym typeface="Montserrat"/>
              </a:rPr>
              <a:t>Support recycling and waste reduction through public investment;</a:t>
            </a:r>
          </a:p>
          <a:p>
            <a:pPr marL="342900" lvl="0" algn="just">
              <a:lnSpc>
                <a:spcPct val="150000"/>
              </a:lnSpc>
              <a:spcBef>
                <a:spcPts val="0"/>
              </a:spcBef>
              <a:buClrTx/>
              <a:buFont typeface="Wingdings" panose="05000000000000000000" pitchFamily="2" charset="2"/>
              <a:buChar char="v"/>
            </a:pPr>
            <a:r>
              <a:rPr lang="en-US" dirty="0">
                <a:solidFill>
                  <a:srgbClr val="121925"/>
                </a:solidFill>
                <a:latin typeface="Montserrat"/>
                <a:ea typeface="Montserrat"/>
                <a:cs typeface="Montserrat"/>
                <a:sym typeface="Montserrat"/>
              </a:rPr>
              <a:t>Integrate environmental goals into economic planning.</a:t>
            </a:r>
          </a:p>
          <a:p>
            <a:pPr marL="342900" lvl="0" algn="just">
              <a:lnSpc>
                <a:spcPct val="100000"/>
              </a:lnSpc>
              <a:spcBef>
                <a:spcPts val="0"/>
              </a:spcBef>
              <a:buClrTx/>
              <a:buFont typeface="Wingdings" panose="05000000000000000000" pitchFamily="2" charset="2"/>
              <a:buChar char="v"/>
            </a:pPr>
            <a:endParaRPr sz="2000" dirty="0">
              <a:solidFill>
                <a:srgbClr val="121925"/>
              </a:solidFill>
              <a:latin typeface="Montserrat"/>
              <a:ea typeface="Montserrat"/>
              <a:cs typeface="Montserrat"/>
              <a:sym typeface="Montserrat"/>
            </a:endParaRPr>
          </a:p>
        </p:txBody>
      </p:sp>
      <p:pic>
        <p:nvPicPr>
          <p:cNvPr id="199" name="Google Shape;199;g31a12e38fd8_0_119" descr="A logo for a company&#10;&#10;Description automatically generated"/>
          <p:cNvPicPr preferRelativeResize="0"/>
          <p:nvPr/>
        </p:nvPicPr>
        <p:blipFill rotWithShape="1">
          <a:blip r:embed="rId3">
            <a:alphaModFix/>
          </a:blip>
          <a:srcRect l="12102" t="27143" r="10119" b="26433"/>
          <a:stretch/>
        </p:blipFill>
        <p:spPr>
          <a:xfrm>
            <a:off x="138475" y="89687"/>
            <a:ext cx="2245193" cy="844552"/>
          </a:xfrm>
          <a:prstGeom prst="rect">
            <a:avLst/>
          </a:prstGeom>
          <a:noFill/>
          <a:ln>
            <a:noFill/>
          </a:ln>
        </p:spPr>
      </p:pic>
      <p:pic>
        <p:nvPicPr>
          <p:cNvPr id="200" name="Google Shape;200;g31a12e38fd8_0_119"/>
          <p:cNvPicPr preferRelativeResize="0"/>
          <p:nvPr/>
        </p:nvPicPr>
        <p:blipFill rotWithShape="1">
          <a:blip r:embed="rId4">
            <a:alphaModFix/>
          </a:blip>
          <a:srcRect/>
          <a:stretch/>
        </p:blipFill>
        <p:spPr>
          <a:xfrm>
            <a:off x="10003225" y="96913"/>
            <a:ext cx="855575" cy="830093"/>
          </a:xfrm>
          <a:prstGeom prst="rect">
            <a:avLst/>
          </a:prstGeom>
          <a:noFill/>
          <a:ln>
            <a:noFill/>
          </a:ln>
        </p:spPr>
      </p:pic>
      <p:pic>
        <p:nvPicPr>
          <p:cNvPr id="201" name="Google Shape;201;g31a12e38fd8_0_119" descr="A black background with white text&#10;&#10;Description automatically generated"/>
          <p:cNvPicPr preferRelativeResize="0"/>
          <p:nvPr/>
        </p:nvPicPr>
        <p:blipFill rotWithShape="1">
          <a:blip r:embed="rId5">
            <a:alphaModFix/>
          </a:blip>
          <a:srcRect r="78254"/>
          <a:stretch/>
        </p:blipFill>
        <p:spPr>
          <a:xfrm>
            <a:off x="11130351" y="67950"/>
            <a:ext cx="855580" cy="844550"/>
          </a:xfrm>
          <a:prstGeom prst="rect">
            <a:avLst/>
          </a:prstGeom>
          <a:noFill/>
          <a:ln>
            <a:noFill/>
          </a:ln>
        </p:spPr>
      </p:pic>
      <p:sp>
        <p:nvSpPr>
          <p:cNvPr id="2" name="Google Shape;97;g31a12e38fd8_0_4">
            <a:extLst>
              <a:ext uri="{FF2B5EF4-FFF2-40B4-BE49-F238E27FC236}">
                <a16:creationId xmlns:a16="http://schemas.microsoft.com/office/drawing/2014/main" id="{876BFEFE-4F84-B947-4043-E61211D3F39E}"/>
              </a:ext>
            </a:extLst>
          </p:cNvPr>
          <p:cNvSpPr txBox="1"/>
          <p:nvPr/>
        </p:nvSpPr>
        <p:spPr>
          <a:xfrm>
            <a:off x="465547" y="6180932"/>
            <a:ext cx="11085600" cy="677068"/>
          </a:xfrm>
          <a:prstGeom prst="rect">
            <a:avLst/>
          </a:prstGeom>
          <a:noFill/>
          <a:ln>
            <a:noFill/>
          </a:ln>
        </p:spPr>
        <p:txBody>
          <a:bodyPr spcFirstLastPara="1" wrap="square" lIns="91425" tIns="45700" rIns="91425" bIns="45700" anchor="t" anchorCtr="0">
            <a:spAutoFit/>
          </a:bodyPr>
          <a:lstStyle/>
          <a:p>
            <a:pPr algn="ctr">
              <a:buClr>
                <a:srgbClr val="121925"/>
              </a:buClr>
              <a:buSzPts val="1200"/>
            </a:pPr>
            <a:r>
              <a:rPr lang="en-US" sz="1100" dirty="0">
                <a:solidFill>
                  <a:srgbClr val="121925"/>
                </a:solidFill>
                <a:latin typeface="Montserrat"/>
                <a:hlinkClick r:id="rId6">
                  <a:extLst>
                    <a:ext uri="{A12FA001-AC4F-418D-AE19-62706E023703}">
                      <ahyp:hlinkClr xmlns:ahyp="http://schemas.microsoft.com/office/drawing/2018/hyperlinkcolor" val="tx"/>
                    </a:ext>
                  </a:extLst>
                </a:hlinkClick>
              </a:rPr>
              <a:t>International Conference on Economy, Business, Innovation and Technology “ICEBIT 2025: Building Intelligent Economies with Resilient Innovation and Smart Specialization Strategies"</a:t>
            </a:r>
            <a:endParaRPr lang="en-US" sz="1100" dirty="0">
              <a:solidFill>
                <a:srgbClr val="121925"/>
              </a:solidFill>
              <a:latin typeface="Montserrat"/>
            </a:endParaRPr>
          </a:p>
          <a:p>
            <a:pPr>
              <a:spcBef>
                <a:spcPts val="600"/>
              </a:spcBef>
            </a:pPr>
            <a:endParaRPr sz="1100" dirty="0">
              <a:solidFill>
                <a:srgbClr val="121925"/>
              </a:solidFill>
              <a:latin typeface="Montserrat"/>
              <a:ea typeface="Montserrat"/>
              <a:cs typeface="Montserrat"/>
              <a:sym typeface="Montserrat"/>
            </a:endParaRPr>
          </a:p>
        </p:txBody>
      </p:sp>
    </p:spTree>
    <p:extLst>
      <p:ext uri="{BB962C8B-B14F-4D97-AF65-F5344CB8AC3E}">
        <p14:creationId xmlns:p14="http://schemas.microsoft.com/office/powerpoint/2010/main" val="1911350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4"/>
        <p:cNvGrpSpPr/>
        <p:nvPr/>
      </p:nvGrpSpPr>
      <p:grpSpPr>
        <a:xfrm>
          <a:off x="0" y="0"/>
          <a:ext cx="0" cy="0"/>
          <a:chOff x="0" y="0"/>
          <a:chExt cx="0" cy="0"/>
        </a:xfrm>
      </p:grpSpPr>
      <p:sp>
        <p:nvSpPr>
          <p:cNvPr id="195" name="Google Shape;195;g31a12e38fd8_0_119"/>
          <p:cNvSpPr txBox="1"/>
          <p:nvPr/>
        </p:nvSpPr>
        <p:spPr>
          <a:xfrm>
            <a:off x="0" y="17462"/>
            <a:ext cx="12192000" cy="989100"/>
          </a:xfrm>
          <a:prstGeom prst="rect">
            <a:avLst/>
          </a:prstGeom>
          <a:solidFill>
            <a:srgbClr val="121925"/>
          </a:solidFill>
          <a:ln w="19050" cap="flat" cmpd="sng">
            <a:solidFill>
              <a:srgbClr val="052909"/>
            </a:solidFill>
            <a:prstDash val="solid"/>
            <a:miter lim="800000"/>
            <a:headEnd type="none" w="sm" len="sm"/>
            <a:tailEnd type="none" w="sm" len="sm"/>
          </a:ln>
        </p:spPr>
        <p:txBody>
          <a:bodyPr spcFirstLastPara="1" wrap="square" lIns="91425" tIns="45700" rIns="91425" bIns="45700" anchor="ctr" anchorCtr="0">
            <a:noAutofit/>
          </a:bodyPr>
          <a:lstStyle/>
          <a:p>
            <a:endParaRPr sz="1800">
              <a:solidFill>
                <a:srgbClr val="FFFFFF"/>
              </a:solidFill>
            </a:endParaRPr>
          </a:p>
        </p:txBody>
      </p:sp>
      <p:sp>
        <p:nvSpPr>
          <p:cNvPr id="196" name="Google Shape;196;g31a12e38fd8_0_119"/>
          <p:cNvSpPr txBox="1">
            <a:spLocks noGrp="1"/>
          </p:cNvSpPr>
          <p:nvPr>
            <p:ph type="title"/>
          </p:nvPr>
        </p:nvSpPr>
        <p:spPr>
          <a:xfrm>
            <a:off x="838200" y="1306512"/>
            <a:ext cx="10515600" cy="844500"/>
          </a:xfrm>
          <a:prstGeom prst="rect">
            <a:avLst/>
          </a:prstGeom>
          <a:noFill/>
          <a:ln>
            <a:noFill/>
          </a:ln>
        </p:spPr>
        <p:txBody>
          <a:bodyPr spcFirstLastPara="1" wrap="square" lIns="91425" tIns="45700" rIns="91425" bIns="45700" anchor="ctr" anchorCtr="0">
            <a:noAutofit/>
          </a:bodyPr>
          <a:lstStyle/>
          <a:p>
            <a:pPr lvl="0">
              <a:buClr>
                <a:srgbClr val="121925"/>
              </a:buClr>
              <a:buSzPts val="4400"/>
            </a:pPr>
            <a:r>
              <a:rPr lang="en-US" dirty="0">
                <a:solidFill>
                  <a:srgbClr val="121925"/>
                </a:solidFill>
                <a:latin typeface="Montserrat Medium"/>
                <a:ea typeface="Montserrat Medium"/>
                <a:cs typeface="Montserrat Medium"/>
                <a:sym typeface="Montserrat Medium"/>
              </a:rPr>
              <a:t>Acknowledgements</a:t>
            </a:r>
            <a:endParaRPr dirty="0">
              <a:solidFill>
                <a:srgbClr val="121925"/>
              </a:solidFill>
              <a:latin typeface="Montserrat Medium"/>
              <a:ea typeface="Montserrat Medium"/>
              <a:cs typeface="Montserrat Medium"/>
              <a:sym typeface="Montserrat Medium"/>
            </a:endParaRPr>
          </a:p>
        </p:txBody>
      </p:sp>
      <p:sp>
        <p:nvSpPr>
          <p:cNvPr id="197" name="Google Shape;197;g31a12e38fd8_0_119"/>
          <p:cNvSpPr txBox="1">
            <a:spLocks noGrp="1"/>
          </p:cNvSpPr>
          <p:nvPr>
            <p:ph type="body" idx="1"/>
          </p:nvPr>
        </p:nvSpPr>
        <p:spPr>
          <a:xfrm>
            <a:off x="838200" y="2151062"/>
            <a:ext cx="10515600" cy="2300865"/>
          </a:xfrm>
          <a:prstGeom prst="rect">
            <a:avLst/>
          </a:prstGeom>
          <a:noFill/>
          <a:ln>
            <a:noFill/>
          </a:ln>
        </p:spPr>
        <p:txBody>
          <a:bodyPr spcFirstLastPara="1" wrap="square" lIns="91425" tIns="45700" rIns="91425" bIns="45700" anchor="t" anchorCtr="0">
            <a:noAutofit/>
          </a:bodyPr>
          <a:lstStyle/>
          <a:p>
            <a:pPr marL="0" lvl="0" indent="0" algn="just">
              <a:lnSpc>
                <a:spcPct val="150000"/>
              </a:lnSpc>
              <a:spcBef>
                <a:spcPts val="0"/>
              </a:spcBef>
              <a:buClrTx/>
              <a:buNone/>
            </a:pPr>
            <a:r>
              <a:rPr lang="en-US" sz="2400" b="1" kern="1200" dirty="0">
                <a:solidFill>
                  <a:prstClr val="black"/>
                </a:solidFill>
                <a:latin typeface="Albert Sans" charset="0"/>
                <a:ea typeface="+mj-ea"/>
                <a:cs typeface="+mj-cs"/>
              </a:rPr>
              <a:t>This research is carried out within the framework of the Jean Monnet Module Project </a:t>
            </a:r>
            <a:r>
              <a:rPr lang="en-US" sz="2400" b="1" i="1" kern="1200" dirty="0">
                <a:solidFill>
                  <a:prstClr val="black"/>
                </a:solidFill>
                <a:latin typeface="Albert Sans" charset="0"/>
                <a:ea typeface="+mj-ea"/>
                <a:cs typeface="+mj-cs"/>
              </a:rPr>
              <a:t>“</a:t>
            </a:r>
            <a:r>
              <a:rPr lang="en-GB" sz="2400" b="1" i="1" kern="1200" dirty="0">
                <a:solidFill>
                  <a:prstClr val="black"/>
                </a:solidFill>
                <a:latin typeface="Albert Sans" charset="0"/>
                <a:ea typeface="+mj-ea"/>
                <a:cs typeface="+mj-cs"/>
              </a:rPr>
              <a:t>Transitioning to Teaching with Incorporated Education for Sustainable Development</a:t>
            </a:r>
            <a:r>
              <a:rPr lang="en-US" sz="2400" b="1" i="1" kern="1200" dirty="0">
                <a:solidFill>
                  <a:prstClr val="black"/>
                </a:solidFill>
                <a:latin typeface="Albert Sans" charset="0"/>
                <a:ea typeface="+mj-ea"/>
                <a:cs typeface="+mj-cs"/>
              </a:rPr>
              <a:t>- </a:t>
            </a:r>
            <a:r>
              <a:rPr lang="en-US" sz="2400" b="1" i="1" kern="1200" dirty="0" err="1">
                <a:solidFill>
                  <a:prstClr val="black"/>
                </a:solidFill>
                <a:latin typeface="Albert Sans" charset="0"/>
                <a:ea typeface="+mj-ea"/>
                <a:cs typeface="+mj-cs"/>
              </a:rPr>
              <a:t>ToTin</a:t>
            </a:r>
            <a:r>
              <a:rPr lang="en-US" sz="2400" b="1" i="1" kern="1200" dirty="0">
                <a:solidFill>
                  <a:prstClr val="black"/>
                </a:solidFill>
                <a:latin typeface="Albert Sans" charset="0"/>
                <a:ea typeface="+mj-ea"/>
                <a:cs typeface="+mj-cs"/>
              </a:rPr>
              <a:t> ESD”, </a:t>
            </a:r>
            <a:r>
              <a:rPr lang="en-US" sz="2400" b="1" kern="1200" dirty="0">
                <a:solidFill>
                  <a:prstClr val="black"/>
                </a:solidFill>
                <a:latin typeface="Albert Sans" charset="0"/>
                <a:ea typeface="+mj-ea"/>
                <a:cs typeface="+mj-cs"/>
              </a:rPr>
              <a:t>funded by the European Union as part of the Erasmus+ </a:t>
            </a:r>
            <a:r>
              <a:rPr lang="en-US" sz="2400" b="1" kern="1200" dirty="0" err="1">
                <a:solidFill>
                  <a:prstClr val="black"/>
                </a:solidFill>
                <a:latin typeface="Albert Sans" charset="0"/>
                <a:ea typeface="+mj-ea"/>
                <a:cs typeface="+mj-cs"/>
              </a:rPr>
              <a:t>programme</a:t>
            </a:r>
            <a:r>
              <a:rPr lang="en-US" sz="2400" b="1" kern="1200" dirty="0">
                <a:solidFill>
                  <a:prstClr val="black"/>
                </a:solidFill>
                <a:latin typeface="Albert Sans" charset="0"/>
                <a:ea typeface="+mj-ea"/>
                <a:cs typeface="+mj-cs"/>
              </a:rPr>
              <a:t>.</a:t>
            </a:r>
            <a:endParaRPr sz="2000" dirty="0">
              <a:solidFill>
                <a:srgbClr val="121925"/>
              </a:solidFill>
              <a:latin typeface="Montserrat"/>
              <a:ea typeface="Montserrat"/>
              <a:cs typeface="Montserrat"/>
              <a:sym typeface="Montserrat"/>
            </a:endParaRPr>
          </a:p>
        </p:txBody>
      </p:sp>
      <p:pic>
        <p:nvPicPr>
          <p:cNvPr id="199" name="Google Shape;199;g31a12e38fd8_0_119" descr="A logo for a company&#10;&#10;Description automatically generated"/>
          <p:cNvPicPr preferRelativeResize="0"/>
          <p:nvPr/>
        </p:nvPicPr>
        <p:blipFill rotWithShape="1">
          <a:blip r:embed="rId3">
            <a:alphaModFix/>
          </a:blip>
          <a:srcRect l="12102" t="27143" r="10119" b="26433"/>
          <a:stretch/>
        </p:blipFill>
        <p:spPr>
          <a:xfrm>
            <a:off x="138475" y="89687"/>
            <a:ext cx="2245193" cy="844552"/>
          </a:xfrm>
          <a:prstGeom prst="rect">
            <a:avLst/>
          </a:prstGeom>
          <a:noFill/>
          <a:ln>
            <a:noFill/>
          </a:ln>
        </p:spPr>
      </p:pic>
      <p:pic>
        <p:nvPicPr>
          <p:cNvPr id="200" name="Google Shape;200;g31a12e38fd8_0_119"/>
          <p:cNvPicPr preferRelativeResize="0"/>
          <p:nvPr/>
        </p:nvPicPr>
        <p:blipFill rotWithShape="1">
          <a:blip r:embed="rId4">
            <a:alphaModFix/>
          </a:blip>
          <a:srcRect/>
          <a:stretch/>
        </p:blipFill>
        <p:spPr>
          <a:xfrm>
            <a:off x="10003225" y="96913"/>
            <a:ext cx="855575" cy="830093"/>
          </a:xfrm>
          <a:prstGeom prst="rect">
            <a:avLst/>
          </a:prstGeom>
          <a:noFill/>
          <a:ln>
            <a:noFill/>
          </a:ln>
        </p:spPr>
      </p:pic>
      <p:pic>
        <p:nvPicPr>
          <p:cNvPr id="201" name="Google Shape;201;g31a12e38fd8_0_119" descr="A black background with white text&#10;&#10;Description automatically generated"/>
          <p:cNvPicPr preferRelativeResize="0"/>
          <p:nvPr/>
        </p:nvPicPr>
        <p:blipFill rotWithShape="1">
          <a:blip r:embed="rId5">
            <a:alphaModFix/>
          </a:blip>
          <a:srcRect r="78254"/>
          <a:stretch/>
        </p:blipFill>
        <p:spPr>
          <a:xfrm>
            <a:off x="11130351" y="67950"/>
            <a:ext cx="855580" cy="844550"/>
          </a:xfrm>
          <a:prstGeom prst="rect">
            <a:avLst/>
          </a:prstGeom>
          <a:noFill/>
          <a:ln>
            <a:noFill/>
          </a:ln>
        </p:spPr>
      </p:pic>
      <p:sp>
        <p:nvSpPr>
          <p:cNvPr id="2" name="Google Shape;97;g31a12e38fd8_0_4">
            <a:extLst>
              <a:ext uri="{FF2B5EF4-FFF2-40B4-BE49-F238E27FC236}">
                <a16:creationId xmlns:a16="http://schemas.microsoft.com/office/drawing/2014/main" id="{876BFEFE-4F84-B947-4043-E61211D3F39E}"/>
              </a:ext>
            </a:extLst>
          </p:cNvPr>
          <p:cNvSpPr txBox="1"/>
          <p:nvPr/>
        </p:nvSpPr>
        <p:spPr>
          <a:xfrm>
            <a:off x="465547" y="6180932"/>
            <a:ext cx="11085600" cy="677068"/>
          </a:xfrm>
          <a:prstGeom prst="rect">
            <a:avLst/>
          </a:prstGeom>
          <a:noFill/>
          <a:ln>
            <a:noFill/>
          </a:ln>
        </p:spPr>
        <p:txBody>
          <a:bodyPr spcFirstLastPara="1" wrap="square" lIns="91425" tIns="45700" rIns="91425" bIns="45700" anchor="t" anchorCtr="0">
            <a:spAutoFit/>
          </a:bodyPr>
          <a:lstStyle/>
          <a:p>
            <a:pPr algn="ctr">
              <a:buClr>
                <a:srgbClr val="121925"/>
              </a:buClr>
              <a:buSzPts val="1200"/>
            </a:pPr>
            <a:r>
              <a:rPr lang="en-US" sz="1100" dirty="0">
                <a:solidFill>
                  <a:srgbClr val="121925"/>
                </a:solidFill>
                <a:latin typeface="Montserrat"/>
                <a:hlinkClick r:id="rId6">
                  <a:extLst>
                    <a:ext uri="{A12FA001-AC4F-418D-AE19-62706E023703}">
                      <ahyp:hlinkClr xmlns:ahyp="http://schemas.microsoft.com/office/drawing/2018/hyperlinkcolor" val="tx"/>
                    </a:ext>
                  </a:extLst>
                </a:hlinkClick>
              </a:rPr>
              <a:t>International Conference on Economy, Business, Innovation and Technology “ICEBIT 2025: Building Intelligent Economies with Resilient Innovation and Smart Specialization Strategies"</a:t>
            </a:r>
            <a:endParaRPr lang="en-US" sz="1100" dirty="0">
              <a:solidFill>
                <a:srgbClr val="121925"/>
              </a:solidFill>
              <a:latin typeface="Montserrat"/>
            </a:endParaRPr>
          </a:p>
          <a:p>
            <a:pPr>
              <a:spcBef>
                <a:spcPts val="600"/>
              </a:spcBef>
            </a:pPr>
            <a:endParaRPr sz="1100" dirty="0">
              <a:solidFill>
                <a:srgbClr val="121925"/>
              </a:solidFill>
              <a:latin typeface="Montserrat"/>
              <a:ea typeface="Montserrat"/>
              <a:cs typeface="Montserrat"/>
              <a:sym typeface="Montserrat"/>
            </a:endParaRPr>
          </a:p>
        </p:txBody>
      </p:sp>
      <p:pic>
        <p:nvPicPr>
          <p:cNvPr id="9" name="Picture 8">
            <a:extLst>
              <a:ext uri="{FF2B5EF4-FFF2-40B4-BE49-F238E27FC236}">
                <a16:creationId xmlns:a16="http://schemas.microsoft.com/office/drawing/2014/main" id="{F057FC69-4100-0022-C36C-036A2F3AC54F}"/>
              </a:ext>
            </a:extLst>
          </p:cNvPr>
          <p:cNvPicPr>
            <a:picLocks noChangeAspect="1"/>
          </p:cNvPicPr>
          <p:nvPr/>
        </p:nvPicPr>
        <p:blipFill>
          <a:blip r:embed="rId7"/>
          <a:stretch>
            <a:fillRect/>
          </a:stretch>
        </p:blipFill>
        <p:spPr>
          <a:xfrm>
            <a:off x="7684387" y="4942420"/>
            <a:ext cx="4301544" cy="1122608"/>
          </a:xfrm>
          <a:prstGeom prst="rect">
            <a:avLst/>
          </a:prstGeom>
        </p:spPr>
      </p:pic>
    </p:spTree>
    <p:extLst>
      <p:ext uri="{BB962C8B-B14F-4D97-AF65-F5344CB8AC3E}">
        <p14:creationId xmlns:p14="http://schemas.microsoft.com/office/powerpoint/2010/main" val="2455305471"/>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538D9D"/>
      </a:hlink>
      <a:folHlink>
        <a:srgbClr val="A5738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TotalTime>
  <Words>1022</Words>
  <Application>Microsoft Office PowerPoint</Application>
  <PresentationFormat>Widescreen</PresentationFormat>
  <Paragraphs>77</Paragraphs>
  <Slides>15</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Play</vt:lpstr>
      <vt:lpstr>Montserrat Light</vt:lpstr>
      <vt:lpstr>Albert Sans</vt:lpstr>
      <vt:lpstr>Wingdings</vt:lpstr>
      <vt:lpstr>Montserrat SemiBold</vt:lpstr>
      <vt:lpstr>Montserrat Medium</vt:lpstr>
      <vt:lpstr>Montserrat</vt:lpstr>
      <vt:lpstr>Arial</vt:lpstr>
      <vt:lpstr>Office Theme</vt:lpstr>
      <vt:lpstr>Environmental Taxation and Waste Management for a Circular Economy in Albania </vt:lpstr>
      <vt:lpstr>Introduction</vt:lpstr>
      <vt:lpstr>Introduction</vt:lpstr>
      <vt:lpstr>Methodology</vt:lpstr>
      <vt:lpstr>Methodology</vt:lpstr>
      <vt:lpstr>Descriptive Dynamics of the Variables</vt:lpstr>
      <vt:lpstr>Covariance Analysis</vt:lpstr>
      <vt:lpstr>Granger Causality Tests</vt:lpstr>
      <vt:lpstr>IRFs Results</vt:lpstr>
      <vt:lpstr>Key Insights from Impulse Response Functions</vt:lpstr>
      <vt:lpstr>Key Insights from Impulse Response Functions</vt:lpstr>
      <vt:lpstr>Conclusions</vt:lpstr>
      <vt:lpstr>Conclusions</vt:lpstr>
      <vt:lpstr>Recommendations</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Environmental Taxation and Waste Management for a Circular Economy in Albania</dc:title>
  <dc:creator>Tea.Tavanxhiu</dc:creator>
  <cp:lastModifiedBy>Brikena</cp:lastModifiedBy>
  <cp:revision>26</cp:revision>
  <dcterms:created xsi:type="dcterms:W3CDTF">2024-11-27T19:36:01Z</dcterms:created>
  <dcterms:modified xsi:type="dcterms:W3CDTF">2026-01-20T08:50:48Z</dcterms:modified>
</cp:coreProperties>
</file>